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7"/>
  </p:notesMasterIdLst>
  <p:sldIdLst>
    <p:sldId id="256" r:id="rId5"/>
    <p:sldId id="257" r:id="rId6"/>
    <p:sldId id="258" r:id="rId7"/>
    <p:sldId id="259" r:id="rId8"/>
    <p:sldId id="292" r:id="rId9"/>
    <p:sldId id="287" r:id="rId10"/>
    <p:sldId id="293" r:id="rId11"/>
    <p:sldId id="295" r:id="rId12"/>
    <p:sldId id="260" r:id="rId13"/>
    <p:sldId id="261" r:id="rId14"/>
    <p:sldId id="262" r:id="rId15"/>
    <p:sldId id="263" r:id="rId16"/>
    <p:sldId id="264" r:id="rId17"/>
    <p:sldId id="269" r:id="rId18"/>
    <p:sldId id="270" r:id="rId19"/>
    <p:sldId id="271" r:id="rId20"/>
    <p:sldId id="265" r:id="rId21"/>
    <p:sldId id="266" r:id="rId22"/>
    <p:sldId id="267" r:id="rId23"/>
    <p:sldId id="268" r:id="rId24"/>
    <p:sldId id="291" r:id="rId25"/>
    <p:sldId id="272" r:id="rId26"/>
    <p:sldId id="296" r:id="rId27"/>
    <p:sldId id="273" r:id="rId28"/>
    <p:sldId id="274" r:id="rId29"/>
    <p:sldId id="275" r:id="rId30"/>
    <p:sldId id="276" r:id="rId31"/>
    <p:sldId id="290" r:id="rId32"/>
    <p:sldId id="278" r:id="rId33"/>
    <p:sldId id="294" r:id="rId34"/>
    <p:sldId id="279" r:id="rId35"/>
    <p:sldId id="280" r:id="rId36"/>
    <p:sldId id="281" r:id="rId37"/>
    <p:sldId id="282" r:id="rId38"/>
    <p:sldId id="297" r:id="rId39"/>
    <p:sldId id="283" r:id="rId40"/>
    <p:sldId id="284" r:id="rId41"/>
    <p:sldId id="285" r:id="rId42"/>
    <p:sldId id="286" r:id="rId43"/>
    <p:sldId id="298" r:id="rId44"/>
    <p:sldId id="288" r:id="rId45"/>
    <p:sldId id="289" r:id="rId46"/>
  </p:sldIdLst>
  <p:sldSz cx="18288000" cy="10287000"/>
  <p:notesSz cx="6858000" cy="9144000"/>
  <p:embeddedFontLst>
    <p:embeddedFont>
      <p:font typeface="Aptos Black" panose="020B0004020202020204" pitchFamily="34" charset="0"/>
      <p:bold r:id="rId48"/>
      <p:boldItalic r:id="rId49"/>
    </p:embeddedFont>
    <p:embeddedFont>
      <p:font typeface="Arial Black" panose="020B0A04020102020204" pitchFamily="34" charset="0"/>
      <p:bold r:id="rId50"/>
    </p:embeddedFont>
    <p:embeddedFont>
      <p:font typeface="Canva Sans" panose="020B0604020202020204" charset="0"/>
      <p:regular r:id="rId51"/>
    </p:embeddedFont>
    <p:embeddedFont>
      <p:font typeface="Canva Sans Bold" panose="020B0604020202020204" charset="0"/>
      <p:regular r:id="rId52"/>
    </p:embeddedFont>
    <p:embeddedFont>
      <p:font typeface="Overpass" panose="020B0604020202020204" charset="0"/>
      <p:regular r:id="rId53"/>
    </p:embeddedFont>
    <p:embeddedFont>
      <p:font typeface="Overpass Extra-Light" panose="020B0604020202020204" charset="0"/>
      <p:regular r:id="rId54"/>
    </p:embeddedFont>
    <p:embeddedFont>
      <p:font typeface="Overpass Light" panose="020B0604020202020204" charset="0"/>
      <p:regular r:id="rId55"/>
    </p:embeddedFont>
    <p:embeddedFont>
      <p:font typeface="Overpass Thin" panose="020B0604020202020204" charset="0"/>
      <p:regular r:id="rId56"/>
    </p:embeddedFont>
    <p:embeddedFont>
      <p:font typeface="Overpass Ultra-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65AA5-C25C-3427-B746-3C45F5041119}" v="14" dt="2024-11-24T16:51:43.318"/>
    <p1510:client id="{7042E0B0-4E44-35FB-5FC1-7DC864609F2C}" v="117" dt="2024-11-25T04:48:35.661"/>
    <p1510:client id="{73A67E39-262F-8967-E875-8DC397914E72}" v="1" dt="2024-11-24T20:32:22.792"/>
    <p1510:client id="{9D7BCC23-D493-43D1-8DF8-3BC948D46B82}" v="250" dt="2024-11-25T06:36:22.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54" autoAdjust="0"/>
  </p:normalViewPr>
  <p:slideViewPr>
    <p:cSldViewPr snapToGrid="0">
      <p:cViewPr varScale="1">
        <p:scale>
          <a:sx n="40" d="100"/>
          <a:sy n="40" d="100"/>
        </p:scale>
        <p:origin x="58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DF9366-35B6-4AE7-9C84-C38340934377}" type="datetimeFigureOut">
              <a:rPr lang="en-IN" smtClean="0"/>
              <a:t>01-03-2025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937A8-E40A-46B4-968B-5D541844EE8D}" type="slidenum">
              <a:rPr lang="en-IN" smtClean="0"/>
              <a:t>‹#›</a:t>
            </a:fld>
            <a:endParaRPr lang="en-IN"/>
          </a:p>
        </p:txBody>
      </p:sp>
    </p:spTree>
    <p:extLst>
      <p:ext uri="{BB962C8B-B14F-4D97-AF65-F5344CB8AC3E}">
        <p14:creationId xmlns:p14="http://schemas.microsoft.com/office/powerpoint/2010/main" val="458755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mean age of the individuals is 12.5 years. Majority of individuals having SMA exhibit some form of locomotory movement. Majority of the individuals have more than 2 SMN2 gene Copies. Majority of the individuals do not need a gastrostomy or tracheostomy tube.</a:t>
            </a:r>
            <a:br>
              <a:rPr lang="en-US"/>
            </a:br>
            <a:br>
              <a:rPr lang="en-US"/>
            </a:br>
            <a:r>
              <a:rPr lang="en-US"/>
              <a:t>This table summarizes key statistics for 10 variables over 201 observations:</a:t>
            </a:r>
          </a:p>
          <a:p>
            <a:pPr>
              <a:buFont typeface="Arial" panose="020B0604020202020204" pitchFamily="34" charset="0"/>
              <a:buChar char="•"/>
            </a:pPr>
            <a:r>
              <a:rPr lang="en-US" b="1" err="1"/>
              <a:t>Diagnosissage</a:t>
            </a:r>
            <a:r>
              <a:rPr lang="en-US"/>
              <a:t> has the widest range (1–61) with a mean of 12.53 and high variability (SD = 12.72).</a:t>
            </a:r>
          </a:p>
          <a:p>
            <a:pPr>
              <a:buFont typeface="Arial" panose="020B0604020202020204" pitchFamily="34" charset="0"/>
              <a:buChar char="•"/>
            </a:pPr>
            <a:r>
              <a:rPr lang="en-US" b="1" err="1"/>
              <a:t>RLocomotion</a:t>
            </a:r>
            <a:r>
              <a:rPr lang="en-US"/>
              <a:t> shows a range of 1–5, with the highest mean (3.21) and moderate spread (SD = 1.05).</a:t>
            </a:r>
          </a:p>
          <a:p>
            <a:pPr>
              <a:buFont typeface="Arial" panose="020B0604020202020204" pitchFamily="34" charset="0"/>
              <a:buChar char="•"/>
            </a:pPr>
            <a:r>
              <a:rPr lang="en-US"/>
              <a:t>Variables like </a:t>
            </a:r>
            <a:r>
              <a:rPr lang="en-US" b="1" err="1"/>
              <a:t>RGastrostomy</a:t>
            </a:r>
            <a:r>
              <a:rPr lang="en-US"/>
              <a:t> and </a:t>
            </a:r>
            <a:r>
              <a:rPr lang="en-US" b="1" err="1"/>
              <a:t>RTracheostomy</a:t>
            </a:r>
            <a:r>
              <a:rPr lang="en-US"/>
              <a:t> have minimal variability (SD &lt; 0.3) and limited ranges (0–1).</a:t>
            </a:r>
          </a:p>
          <a:p>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14</a:t>
            </a:fld>
            <a:endParaRPr lang="en-IN"/>
          </a:p>
        </p:txBody>
      </p:sp>
    </p:spTree>
    <p:extLst>
      <p:ext uri="{BB962C8B-B14F-4D97-AF65-F5344CB8AC3E}">
        <p14:creationId xmlns:p14="http://schemas.microsoft.com/office/powerpoint/2010/main" val="1866722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1F92B-F770-75B4-617A-94340DF0E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59034-E924-E83A-59AA-6A512B5B9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C010F-8174-7482-2EDD-E1E005F57014}"/>
              </a:ext>
            </a:extLst>
          </p:cNvPr>
          <p:cNvSpPr>
            <a:spLocks noGrp="1"/>
          </p:cNvSpPr>
          <p:nvPr>
            <p:ph type="body" idx="1"/>
          </p:nvPr>
        </p:nvSpPr>
        <p:spPr/>
        <p:txBody>
          <a:bodyPr/>
          <a:lstStyle/>
          <a:p>
            <a:pPr>
              <a:buFont typeface="Arial" panose="020B0604020202020204" pitchFamily="34" charset="0"/>
              <a:buChar char="•"/>
            </a:pPr>
            <a:r>
              <a:rPr lang="en-US"/>
              <a:t>The Random Forest Model summary. Variables Diagnosis age, Diagnostic test, Genetic Study, Mutation Type, No. of SMN2 Copies, Gastrostomy, Tracheostomy and locomotion were taken into consideration to classify SMA Type. The number of trees in the forest are 100, with 2 variables at each split.                                               </a:t>
            </a:r>
            <a:r>
              <a:rPr lang="en-US" b="1"/>
              <a:t>1. Overview of the Model</a:t>
            </a:r>
            <a:endParaRPr lang="en-US"/>
          </a:p>
          <a:p>
            <a:pPr>
              <a:buFont typeface="Arial" panose="020B0604020202020204" pitchFamily="34" charset="0"/>
              <a:buChar char="•"/>
            </a:pPr>
            <a:r>
              <a:rPr lang="en-US" b="1"/>
              <a:t>Type of Model</a:t>
            </a:r>
            <a:r>
              <a:rPr lang="en-US"/>
              <a:t>: Random Forest classification was used to predict the SMA type (</a:t>
            </a:r>
            <a:r>
              <a:rPr lang="en-US" err="1"/>
              <a:t>SMAtype</a:t>
            </a:r>
            <a:r>
              <a:rPr lang="en-US"/>
              <a:t>) based on clinical and diagnostic features.</a:t>
            </a:r>
          </a:p>
          <a:p>
            <a:pPr>
              <a:buFont typeface="Arial" panose="020B0604020202020204" pitchFamily="34" charset="0"/>
              <a:buChar char="•"/>
            </a:pPr>
            <a:r>
              <a:rPr lang="en-US" b="1"/>
              <a:t>Number of Trees</a:t>
            </a:r>
            <a:r>
              <a:rPr lang="en-US"/>
              <a:t>: The model was trained with </a:t>
            </a:r>
            <a:r>
              <a:rPr lang="en-US" b="1"/>
              <a:t>100 trees</a:t>
            </a:r>
            <a:r>
              <a:rPr lang="en-US"/>
              <a:t>, which balances performance and computational efficiency.</a:t>
            </a:r>
          </a:p>
          <a:p>
            <a:pPr>
              <a:buFont typeface="Arial" panose="020B0604020202020204" pitchFamily="34" charset="0"/>
              <a:buChar char="•"/>
            </a:pPr>
            <a:r>
              <a:rPr lang="en-US" b="1"/>
              <a:t>Features Used</a:t>
            </a:r>
            <a:r>
              <a:rPr lang="en-US"/>
              <a:t>:</a:t>
            </a:r>
          </a:p>
          <a:p>
            <a:pPr lvl="1">
              <a:buFont typeface="Arial" panose="020B0604020202020204" pitchFamily="34" charset="0"/>
              <a:buChar char="•"/>
            </a:pPr>
            <a:r>
              <a:rPr lang="en-US" err="1"/>
              <a:t>Diagnosisage</a:t>
            </a:r>
            <a:r>
              <a:rPr lang="en-US"/>
              <a:t>, </a:t>
            </a:r>
            <a:r>
              <a:rPr lang="en-US" err="1"/>
              <a:t>RDiagnosticTest</a:t>
            </a:r>
            <a:r>
              <a:rPr lang="en-US"/>
              <a:t>, </a:t>
            </a:r>
            <a:r>
              <a:rPr lang="en-US" err="1"/>
              <a:t>RGeneticStudy</a:t>
            </a:r>
            <a:r>
              <a:rPr lang="en-US"/>
              <a:t>, </a:t>
            </a:r>
            <a:r>
              <a:rPr lang="en-US" err="1"/>
              <a:t>RMutationType</a:t>
            </a:r>
            <a:r>
              <a:rPr lang="en-US"/>
              <a:t>, RSMN2Copies, </a:t>
            </a:r>
            <a:r>
              <a:rPr lang="en-US" err="1"/>
              <a:t>RGastrostomy</a:t>
            </a:r>
            <a:r>
              <a:rPr lang="en-US"/>
              <a:t>, </a:t>
            </a:r>
            <a:r>
              <a:rPr lang="en-US" err="1"/>
              <a:t>RTracheostomy</a:t>
            </a:r>
            <a:r>
              <a:rPr lang="en-US"/>
              <a:t>, and </a:t>
            </a:r>
            <a:r>
              <a:rPr lang="en-US" err="1"/>
              <a:t>RLocomotion</a:t>
            </a:r>
            <a:r>
              <a:rPr lang="en-US"/>
              <a:t>.</a:t>
            </a:r>
          </a:p>
          <a:p>
            <a:pPr>
              <a:buFont typeface="Arial" panose="020B0604020202020204" pitchFamily="34" charset="0"/>
              <a:buChar char="•"/>
            </a:pPr>
            <a:br>
              <a:rPr lang="en-US">
                <a:cs typeface="+mn-lt"/>
              </a:rPr>
            </a:br>
            <a:br>
              <a:rPr lang="en-US">
                <a:cs typeface="+mn-lt"/>
              </a:rPr>
            </a:br>
            <a:r>
              <a:rPr lang="en-US" b="1"/>
              <a:t>Error Rate</a:t>
            </a:r>
            <a:r>
              <a:rPr lang="en-US"/>
              <a:t>: The out-of-bag (OOB) error rate is </a:t>
            </a:r>
            <a:r>
              <a:rPr lang="en-US" b="1"/>
              <a:t>7.96%</a:t>
            </a:r>
            <a:r>
              <a:rPr lang="en-US"/>
              <a:t>, indicating good model </a:t>
            </a:r>
            <a:r>
              <a:rPr lang="en-US" err="1"/>
              <a:t>performance.</a:t>
            </a:r>
            <a:r>
              <a:rPr lang="en-US" b="1" err="1"/>
              <a:t>Confusion</a:t>
            </a:r>
            <a:r>
              <a:rPr lang="en-US" b="1"/>
              <a:t> </a:t>
            </a:r>
            <a:r>
              <a:rPr lang="en-US" b="1" err="1"/>
              <a:t>Matrix</a:t>
            </a:r>
            <a:r>
              <a:rPr lang="en-US" err="1"/>
              <a:t>:Class</a:t>
            </a:r>
            <a:r>
              <a:rPr lang="en-US"/>
              <a:t> predictions for SMA types are mostly accurate. </a:t>
            </a:r>
            <a:r>
              <a:rPr lang="en-US" b="1"/>
              <a:t>Key Observations</a:t>
            </a:r>
            <a:r>
              <a:rPr lang="en-US"/>
              <a:t>:</a:t>
            </a:r>
          </a:p>
          <a:p>
            <a:pPr>
              <a:buFont typeface="Arial" panose="020B0604020202020204" pitchFamily="34" charset="0"/>
              <a:buChar char="•"/>
            </a:pPr>
            <a:r>
              <a:rPr lang="en-US" b="1"/>
              <a:t>Most Accurate</a:t>
            </a:r>
            <a:r>
              <a:rPr lang="en-US"/>
              <a:t>: Type 3 (lowest error, 3.39%).</a:t>
            </a:r>
          </a:p>
          <a:p>
            <a:pPr>
              <a:buFont typeface="Arial" panose="020B0604020202020204" pitchFamily="34" charset="0"/>
              <a:buChar char="•"/>
            </a:pPr>
            <a:endParaRPr lang="en-US">
              <a:cs typeface="Calibri"/>
            </a:endParaRPr>
          </a:p>
          <a:p>
            <a:pPr>
              <a:buFont typeface="Arial" panose="020B0604020202020204" pitchFamily="34" charset="0"/>
              <a:buChar char="•"/>
            </a:pPr>
            <a:r>
              <a:rPr lang="en-US"/>
              <a:t>Misclassification is low across all types, with the highest individual class error being </a:t>
            </a:r>
            <a:r>
              <a:rPr lang="en-US" b="1"/>
              <a:t>11.11%</a:t>
            </a:r>
            <a:r>
              <a:rPr lang="en-US"/>
              <a:t> (Type 4).</a:t>
            </a:r>
            <a:endParaRPr lang="en-US">
              <a:cs typeface="Calibri"/>
            </a:endParaRPr>
          </a:p>
          <a:p>
            <a:endParaRPr lang="en-IN"/>
          </a:p>
        </p:txBody>
      </p:sp>
      <p:sp>
        <p:nvSpPr>
          <p:cNvPr id="4" name="Slide Number Placeholder 3">
            <a:extLst>
              <a:ext uri="{FF2B5EF4-FFF2-40B4-BE49-F238E27FC236}">
                <a16:creationId xmlns:a16="http://schemas.microsoft.com/office/drawing/2014/main" id="{10F40563-113C-E5C4-376A-25DA392EEF30}"/>
              </a:ext>
            </a:extLst>
          </p:cNvPr>
          <p:cNvSpPr>
            <a:spLocks noGrp="1"/>
          </p:cNvSpPr>
          <p:nvPr>
            <p:ph type="sldNum" sz="quarter" idx="5"/>
          </p:nvPr>
        </p:nvSpPr>
        <p:spPr/>
        <p:txBody>
          <a:bodyPr/>
          <a:lstStyle/>
          <a:p>
            <a:fld id="{BD8937A8-E40A-46B4-968B-5D541844EE8D}" type="slidenum">
              <a:rPr lang="en-IN" smtClean="0"/>
              <a:t>23</a:t>
            </a:fld>
            <a:endParaRPr lang="en-IN"/>
          </a:p>
        </p:txBody>
      </p:sp>
    </p:spTree>
    <p:extLst>
      <p:ext uri="{BB962C8B-B14F-4D97-AF65-F5344CB8AC3E}">
        <p14:creationId xmlns:p14="http://schemas.microsoft.com/office/powerpoint/2010/main" val="277763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Variables </a:t>
            </a:r>
            <a:r>
              <a:rPr lang="en-US" err="1"/>
              <a:t>RLocomotion</a:t>
            </a:r>
            <a:r>
              <a:rPr lang="en-US"/>
              <a:t> and Diagnosis Age have the highest Gini importance with values 66.96 and 23.26 respectively. </a:t>
            </a:r>
            <a:br>
              <a:rPr lang="en-US"/>
            </a:br>
            <a:r>
              <a:rPr lang="en-US" b="1" err="1"/>
              <a:t>RLocomotion</a:t>
            </a:r>
            <a:r>
              <a:rPr lang="en-US"/>
              <a:t> is the most important variable (</a:t>
            </a:r>
            <a:r>
              <a:rPr lang="en-US" b="1"/>
              <a:t>66.96</a:t>
            </a:r>
            <a:r>
              <a:rPr lang="en-US"/>
              <a:t>), contributing significantly to the classification performance.</a:t>
            </a:r>
            <a:br>
              <a:rPr lang="en-US"/>
            </a:br>
            <a:r>
              <a:rPr lang="en-US"/>
              <a:t>Other important variables include </a:t>
            </a:r>
            <a:r>
              <a:rPr lang="en-US" b="1" err="1"/>
              <a:t>Diagnosissage</a:t>
            </a:r>
            <a:r>
              <a:rPr lang="en-US"/>
              <a:t> (</a:t>
            </a:r>
            <a:r>
              <a:rPr lang="en-US" b="1"/>
              <a:t>23.37</a:t>
            </a:r>
            <a:r>
              <a:rPr lang="en-US"/>
              <a:t>) and </a:t>
            </a:r>
            <a:r>
              <a:rPr lang="en-US" b="1"/>
              <a:t>RSMN2Copies</a:t>
            </a:r>
            <a:r>
              <a:rPr lang="en-US"/>
              <a:t> (</a:t>
            </a:r>
            <a:r>
              <a:rPr lang="en-US" b="1"/>
              <a:t>6.18</a:t>
            </a:r>
            <a:r>
              <a:rPr lang="en-US"/>
              <a:t>).</a:t>
            </a:r>
            <a:br>
              <a:rPr lang="en-US"/>
            </a:br>
            <a:r>
              <a:rPr lang="en-US"/>
              <a:t>Variables such as </a:t>
            </a:r>
            <a:r>
              <a:rPr lang="en-US" b="1" err="1"/>
              <a:t>RDiagnosticTest</a:t>
            </a:r>
            <a:r>
              <a:rPr lang="en-US"/>
              <a:t> and </a:t>
            </a:r>
            <a:r>
              <a:rPr lang="en-US" b="1" err="1"/>
              <a:t>RGeneticStudy</a:t>
            </a:r>
            <a:r>
              <a:rPr lang="en-US"/>
              <a:t> have much lower importance scores, indicating they contribute less to the model.</a:t>
            </a: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24</a:t>
            </a:fld>
            <a:endParaRPr lang="en-IN"/>
          </a:p>
        </p:txBody>
      </p:sp>
    </p:spTree>
    <p:extLst>
      <p:ext uri="{BB962C8B-B14F-4D97-AF65-F5344CB8AC3E}">
        <p14:creationId xmlns:p14="http://schemas.microsoft.com/office/powerpoint/2010/main" val="2597720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plot provides a clear ranking of which features are most influential in predicting the target variable, helping in both model interpretation and domain insights.</a:t>
            </a:r>
          </a:p>
        </p:txBody>
      </p:sp>
      <p:sp>
        <p:nvSpPr>
          <p:cNvPr id="4" name="Slide Number Placeholder 3"/>
          <p:cNvSpPr>
            <a:spLocks noGrp="1"/>
          </p:cNvSpPr>
          <p:nvPr>
            <p:ph type="sldNum" sz="quarter" idx="5"/>
          </p:nvPr>
        </p:nvSpPr>
        <p:spPr/>
        <p:txBody>
          <a:bodyPr/>
          <a:lstStyle/>
          <a:p>
            <a:fld id="{BD8937A8-E40A-46B4-968B-5D541844EE8D}" type="slidenum">
              <a:rPr lang="en-IN" smtClean="0"/>
              <a:t>25</a:t>
            </a:fld>
            <a:endParaRPr lang="en-IN"/>
          </a:p>
        </p:txBody>
      </p:sp>
    </p:spTree>
    <p:extLst>
      <p:ext uri="{BB962C8B-B14F-4D97-AF65-F5344CB8AC3E}">
        <p14:creationId xmlns:p14="http://schemas.microsoft.com/office/powerpoint/2010/main" val="3797896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Random Forest is a machine learning algorithm that creates multiple decision trees using random parts of the data and combines their predictions. For classification, it uses majority voting, and for regression, it averages the outputs. It’s accurate, reduces overfitting, and works well with large datasets, but it can be slow and less interpretable.</a:t>
            </a: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26</a:t>
            </a:fld>
            <a:endParaRPr lang="en-IN"/>
          </a:p>
        </p:txBody>
      </p:sp>
    </p:spTree>
    <p:extLst>
      <p:ext uri="{BB962C8B-B14F-4D97-AF65-F5344CB8AC3E}">
        <p14:creationId xmlns:p14="http://schemas.microsoft.com/office/powerpoint/2010/main" val="2635440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Explanation of Each Cell</a:t>
            </a:r>
            <a:endParaRPr lang="en-US"/>
          </a:p>
          <a:p>
            <a:pPr marL="285750" indent="-285750">
              <a:buFont typeface="Arial"/>
              <a:buChar char="•"/>
            </a:pPr>
            <a:r>
              <a:rPr lang="en-US" b="1"/>
              <a:t>Type 1 (Row 1)</a:t>
            </a:r>
            <a:r>
              <a:rPr lang="en-US"/>
              <a:t>:</a:t>
            </a:r>
            <a:endParaRPr lang="en-US">
              <a:cs typeface="Calibri"/>
            </a:endParaRPr>
          </a:p>
          <a:p>
            <a:pPr marL="285750" lvl="1" indent="-285750">
              <a:buFont typeface="Arial"/>
              <a:buChar char="•"/>
            </a:pPr>
            <a:r>
              <a:rPr lang="en-US" b="1"/>
              <a:t>True Positives (TP)</a:t>
            </a:r>
            <a:r>
              <a:rPr lang="en-US"/>
              <a:t>: </a:t>
            </a:r>
            <a:r>
              <a:rPr lang="en-US" b="1"/>
              <a:t>15</a:t>
            </a:r>
            <a:r>
              <a:rPr lang="en-US"/>
              <a:t> instances of Type 1 were correctly predicted.</a:t>
            </a:r>
            <a:endParaRPr lang="en-US">
              <a:cs typeface="Calibri"/>
            </a:endParaRPr>
          </a:p>
          <a:p>
            <a:pPr marL="285750" lvl="1" indent="-285750">
              <a:buFont typeface="Arial"/>
              <a:buChar char="•"/>
            </a:pPr>
            <a:r>
              <a:rPr lang="en-US" b="1"/>
              <a:t>False Negatives (FN)</a:t>
            </a:r>
            <a:r>
              <a:rPr lang="en-US"/>
              <a:t>: </a:t>
            </a:r>
            <a:r>
              <a:rPr lang="en-US" b="1"/>
              <a:t>0</a:t>
            </a:r>
            <a:r>
              <a:rPr lang="en-US"/>
              <a:t> Type 1 instances were incorrectly classified as another type.</a:t>
            </a:r>
            <a:endParaRPr lang="en-US">
              <a:cs typeface="Calibri"/>
            </a:endParaRPr>
          </a:p>
          <a:p>
            <a:pPr marL="285750" indent="-285750">
              <a:buFont typeface="Arial"/>
              <a:buChar char="•"/>
            </a:pPr>
            <a:r>
              <a:rPr lang="en-US" b="1"/>
              <a:t>Type 2 (Row 2)</a:t>
            </a:r>
            <a:r>
              <a:rPr lang="en-US"/>
              <a:t>:</a:t>
            </a:r>
            <a:endParaRPr lang="en-US">
              <a:cs typeface="Calibri"/>
            </a:endParaRPr>
          </a:p>
          <a:p>
            <a:pPr marL="285750" lvl="1" indent="-285750">
              <a:buFont typeface="Arial"/>
              <a:buChar char="•"/>
            </a:pPr>
            <a:r>
              <a:rPr lang="en-US" b="1"/>
              <a:t>True Positives (TP)</a:t>
            </a:r>
            <a:r>
              <a:rPr lang="en-US"/>
              <a:t>: </a:t>
            </a:r>
            <a:r>
              <a:rPr lang="en-US" b="1"/>
              <a:t>3</a:t>
            </a:r>
            <a:r>
              <a:rPr lang="en-US"/>
              <a:t> Type 2 instances were correctly predicted.</a:t>
            </a:r>
            <a:endParaRPr lang="en-US">
              <a:cs typeface="Calibri"/>
            </a:endParaRPr>
          </a:p>
          <a:p>
            <a:pPr marL="285750" lvl="1" indent="-285750">
              <a:buFont typeface="Arial"/>
              <a:buChar char="•"/>
            </a:pPr>
            <a:r>
              <a:rPr lang="en-US" b="1"/>
              <a:t>False Positives (FP)</a:t>
            </a:r>
            <a:r>
              <a:rPr lang="en-US"/>
              <a:t>: </a:t>
            </a:r>
            <a:r>
              <a:rPr lang="en-US" b="1"/>
              <a:t>1</a:t>
            </a:r>
            <a:r>
              <a:rPr lang="en-US"/>
              <a:t> instance of another type (Type 3) was incorrectly classified as Type 2.</a:t>
            </a:r>
            <a:endParaRPr lang="en-US">
              <a:cs typeface="Calibri"/>
            </a:endParaRPr>
          </a:p>
          <a:p>
            <a:pPr marL="285750" lvl="1" indent="-285750">
              <a:buFont typeface="Arial"/>
              <a:buChar char="•"/>
            </a:pPr>
            <a:r>
              <a:rPr lang="en-US" b="1"/>
              <a:t>False Negatives (FN)</a:t>
            </a:r>
            <a:r>
              <a:rPr lang="en-US"/>
              <a:t>: No actual Type 2 instances were misclassified.</a:t>
            </a:r>
            <a:endParaRPr lang="en-US">
              <a:cs typeface="Calibri"/>
            </a:endParaRPr>
          </a:p>
          <a:p>
            <a:pPr marL="285750" indent="-285750">
              <a:buFont typeface="Arial"/>
              <a:buChar char="•"/>
            </a:pPr>
            <a:r>
              <a:rPr lang="en-US" b="1"/>
              <a:t>Type 3 (Row 3)</a:t>
            </a:r>
            <a:r>
              <a:rPr lang="en-US"/>
              <a:t>:</a:t>
            </a:r>
            <a:endParaRPr lang="en-US">
              <a:cs typeface="Calibri"/>
            </a:endParaRPr>
          </a:p>
          <a:p>
            <a:pPr marL="285750" lvl="1" indent="-285750">
              <a:buFont typeface="Arial"/>
              <a:buChar char="•"/>
            </a:pPr>
            <a:r>
              <a:rPr lang="en-US" b="1"/>
              <a:t>True Positives (TP)</a:t>
            </a:r>
            <a:r>
              <a:rPr lang="en-US"/>
              <a:t>: </a:t>
            </a:r>
            <a:r>
              <a:rPr lang="en-US" b="1"/>
              <a:t>9</a:t>
            </a:r>
            <a:r>
              <a:rPr lang="en-US"/>
              <a:t> Type 3 instances were correctly predicted.</a:t>
            </a:r>
            <a:endParaRPr lang="en-US">
              <a:cs typeface="Calibri"/>
            </a:endParaRPr>
          </a:p>
          <a:p>
            <a:pPr marL="285750" lvl="1" indent="-285750">
              <a:buFont typeface="Arial"/>
              <a:buChar char="•"/>
            </a:pPr>
            <a:r>
              <a:rPr lang="en-US" b="1"/>
              <a:t>False Negatives (FN)</a:t>
            </a:r>
            <a:r>
              <a:rPr lang="en-US"/>
              <a:t>: </a:t>
            </a:r>
            <a:r>
              <a:rPr lang="en-US" b="1"/>
              <a:t>1</a:t>
            </a:r>
            <a:r>
              <a:rPr lang="en-US"/>
              <a:t> Type 3 instance was incorrectly classified as Type 2.</a:t>
            </a:r>
            <a:endParaRPr lang="en-US">
              <a:cs typeface="Calibri"/>
            </a:endParaRPr>
          </a:p>
          <a:p>
            <a:pPr marL="285750" indent="-285750">
              <a:buFont typeface="Arial"/>
              <a:buChar char="•"/>
            </a:pPr>
            <a:r>
              <a:rPr lang="en-US" b="1"/>
              <a:t>Type 4 (Row 4)</a:t>
            </a:r>
            <a:r>
              <a:rPr lang="en-US"/>
              <a:t>:</a:t>
            </a:r>
            <a:endParaRPr lang="en-US">
              <a:cs typeface="Calibri"/>
            </a:endParaRPr>
          </a:p>
          <a:p>
            <a:pPr marL="285750" lvl="1" indent="-285750">
              <a:buFont typeface="Arial"/>
              <a:buChar char="•"/>
            </a:pPr>
            <a:r>
              <a:rPr lang="en-US" b="1"/>
              <a:t>True Positives (TP)</a:t>
            </a:r>
            <a:r>
              <a:rPr lang="en-US"/>
              <a:t>: </a:t>
            </a:r>
            <a:r>
              <a:rPr lang="en-US" b="1"/>
              <a:t>12</a:t>
            </a:r>
            <a:r>
              <a:rPr lang="en-US"/>
              <a:t> Type 4 instances were correctly predicted.</a:t>
            </a:r>
            <a:endParaRPr lang="en-US">
              <a:cs typeface="Calibri"/>
            </a:endParaRPr>
          </a:p>
          <a:p>
            <a:pPr marL="285750" lvl="1" indent="-285750">
              <a:buFont typeface="Arial"/>
              <a:buChar char="•"/>
            </a:pPr>
            <a:r>
              <a:rPr lang="en-US" b="1"/>
              <a:t>False Negatives (FN)</a:t>
            </a:r>
            <a:r>
              <a:rPr lang="en-US"/>
              <a:t>: No Type 4 instances were misclassified.</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D8937A8-E40A-46B4-968B-5D541844EE8D}" type="slidenum">
              <a:rPr lang="en-IN" smtClean="0"/>
              <a:t>27</a:t>
            </a:fld>
            <a:endParaRPr lang="en-IN"/>
          </a:p>
        </p:txBody>
      </p:sp>
    </p:spTree>
    <p:extLst>
      <p:ext uri="{BB962C8B-B14F-4D97-AF65-F5344CB8AC3E}">
        <p14:creationId xmlns:p14="http://schemas.microsoft.com/office/powerpoint/2010/main" val="2757150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83F3F-D49A-19A0-2B37-CB2E4AB9D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A0CC7-21BD-10AF-D392-3B40C2E19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53012-A5E0-1A36-8D30-21F4BBCB0E7F}"/>
              </a:ext>
            </a:extLst>
          </p:cNvPr>
          <p:cNvSpPr>
            <a:spLocks noGrp="1"/>
          </p:cNvSpPr>
          <p:nvPr>
            <p:ph type="body" idx="1"/>
          </p:nvPr>
        </p:nvSpPr>
        <p:spPr/>
        <p:txBody>
          <a:bodyPr/>
          <a:lstStyle/>
          <a:p>
            <a:r>
              <a:rPr lang="en-US" b="1"/>
              <a:t>Explanation of Each Cell</a:t>
            </a:r>
            <a:endParaRPr lang="en-US"/>
          </a:p>
          <a:p>
            <a:pPr marL="285750" indent="-285750">
              <a:buFont typeface="Arial"/>
              <a:buChar char="•"/>
            </a:pPr>
            <a:r>
              <a:rPr lang="en-US" b="1"/>
              <a:t>Type 1 (Row 1)</a:t>
            </a:r>
            <a:r>
              <a:rPr lang="en-US"/>
              <a:t>:</a:t>
            </a:r>
            <a:endParaRPr lang="en-US">
              <a:cs typeface="Calibri"/>
            </a:endParaRPr>
          </a:p>
          <a:p>
            <a:pPr marL="285750" lvl="1" indent="-285750">
              <a:buFont typeface="Arial"/>
              <a:buChar char="•"/>
            </a:pPr>
            <a:r>
              <a:rPr lang="en-US" b="1"/>
              <a:t>True Positives (TP)</a:t>
            </a:r>
            <a:r>
              <a:rPr lang="en-US"/>
              <a:t>: </a:t>
            </a:r>
            <a:r>
              <a:rPr lang="en-US" b="1"/>
              <a:t>15</a:t>
            </a:r>
            <a:r>
              <a:rPr lang="en-US"/>
              <a:t> instances of Type 1 were correctly predicted.</a:t>
            </a:r>
            <a:endParaRPr lang="en-US">
              <a:cs typeface="Calibri"/>
            </a:endParaRPr>
          </a:p>
          <a:p>
            <a:pPr marL="285750" lvl="1" indent="-285750">
              <a:buFont typeface="Arial"/>
              <a:buChar char="•"/>
            </a:pPr>
            <a:r>
              <a:rPr lang="en-US" b="1"/>
              <a:t>False Negatives (FN)</a:t>
            </a:r>
            <a:r>
              <a:rPr lang="en-US"/>
              <a:t>: </a:t>
            </a:r>
            <a:r>
              <a:rPr lang="en-US" b="1"/>
              <a:t>0</a:t>
            </a:r>
            <a:r>
              <a:rPr lang="en-US"/>
              <a:t> Type 1 instances were incorrectly classified as another type.</a:t>
            </a:r>
            <a:endParaRPr lang="en-US">
              <a:cs typeface="Calibri"/>
            </a:endParaRPr>
          </a:p>
          <a:p>
            <a:pPr marL="285750" indent="-285750">
              <a:buFont typeface="Arial"/>
              <a:buChar char="•"/>
            </a:pPr>
            <a:r>
              <a:rPr lang="en-US" b="1"/>
              <a:t>Type 2 (Row 2)</a:t>
            </a:r>
            <a:r>
              <a:rPr lang="en-US"/>
              <a:t>:</a:t>
            </a:r>
            <a:endParaRPr lang="en-US">
              <a:cs typeface="Calibri"/>
            </a:endParaRPr>
          </a:p>
          <a:p>
            <a:pPr marL="285750" lvl="1" indent="-285750">
              <a:buFont typeface="Arial"/>
              <a:buChar char="•"/>
            </a:pPr>
            <a:r>
              <a:rPr lang="en-US" b="1"/>
              <a:t>True Positives (TP)</a:t>
            </a:r>
            <a:r>
              <a:rPr lang="en-US"/>
              <a:t>: </a:t>
            </a:r>
            <a:r>
              <a:rPr lang="en-US" b="1"/>
              <a:t>3</a:t>
            </a:r>
            <a:r>
              <a:rPr lang="en-US"/>
              <a:t> Type 2 instances were correctly predicted.</a:t>
            </a:r>
            <a:endParaRPr lang="en-US">
              <a:cs typeface="Calibri"/>
            </a:endParaRPr>
          </a:p>
          <a:p>
            <a:pPr marL="285750" lvl="1" indent="-285750">
              <a:buFont typeface="Arial"/>
              <a:buChar char="•"/>
            </a:pPr>
            <a:r>
              <a:rPr lang="en-US" b="1"/>
              <a:t>False Positives (FP)</a:t>
            </a:r>
            <a:r>
              <a:rPr lang="en-US"/>
              <a:t>: </a:t>
            </a:r>
            <a:r>
              <a:rPr lang="en-US" b="1"/>
              <a:t>1</a:t>
            </a:r>
            <a:r>
              <a:rPr lang="en-US"/>
              <a:t> instance of another type (Type 3) was incorrectly classified as Type 2.</a:t>
            </a:r>
            <a:endParaRPr lang="en-US">
              <a:cs typeface="Calibri"/>
            </a:endParaRPr>
          </a:p>
          <a:p>
            <a:pPr marL="285750" lvl="1" indent="-285750">
              <a:buFont typeface="Arial"/>
              <a:buChar char="•"/>
            </a:pPr>
            <a:r>
              <a:rPr lang="en-US" b="1"/>
              <a:t>False Negatives (FN)</a:t>
            </a:r>
            <a:r>
              <a:rPr lang="en-US"/>
              <a:t>: No actual Type 2 instances were misclassified.</a:t>
            </a:r>
            <a:endParaRPr lang="en-US">
              <a:cs typeface="Calibri"/>
            </a:endParaRPr>
          </a:p>
          <a:p>
            <a:pPr marL="285750" indent="-285750">
              <a:buFont typeface="Arial"/>
              <a:buChar char="•"/>
            </a:pPr>
            <a:r>
              <a:rPr lang="en-US" b="1"/>
              <a:t>Type 3 (Row 3)</a:t>
            </a:r>
            <a:r>
              <a:rPr lang="en-US"/>
              <a:t>:</a:t>
            </a:r>
            <a:endParaRPr lang="en-US">
              <a:cs typeface="Calibri"/>
            </a:endParaRPr>
          </a:p>
          <a:p>
            <a:pPr marL="285750" lvl="1" indent="-285750">
              <a:buFont typeface="Arial"/>
              <a:buChar char="•"/>
            </a:pPr>
            <a:r>
              <a:rPr lang="en-US" b="1"/>
              <a:t>True Positives (TP)</a:t>
            </a:r>
            <a:r>
              <a:rPr lang="en-US"/>
              <a:t>: </a:t>
            </a:r>
            <a:r>
              <a:rPr lang="en-US" b="1"/>
              <a:t>9</a:t>
            </a:r>
            <a:r>
              <a:rPr lang="en-US"/>
              <a:t> Type 3 instances were correctly predicted.</a:t>
            </a:r>
            <a:endParaRPr lang="en-US">
              <a:cs typeface="Calibri"/>
            </a:endParaRPr>
          </a:p>
          <a:p>
            <a:pPr marL="285750" lvl="1" indent="-285750">
              <a:buFont typeface="Arial"/>
              <a:buChar char="•"/>
            </a:pPr>
            <a:r>
              <a:rPr lang="en-US" b="1"/>
              <a:t>False Negatives (FN)</a:t>
            </a:r>
            <a:r>
              <a:rPr lang="en-US"/>
              <a:t>: </a:t>
            </a:r>
            <a:r>
              <a:rPr lang="en-US" b="1"/>
              <a:t>1</a:t>
            </a:r>
            <a:r>
              <a:rPr lang="en-US"/>
              <a:t> Type 3 instance was incorrectly classified as Type 2.</a:t>
            </a:r>
            <a:endParaRPr lang="en-US">
              <a:cs typeface="Calibri"/>
            </a:endParaRPr>
          </a:p>
          <a:p>
            <a:pPr marL="285750" indent="-285750">
              <a:buFont typeface="Arial"/>
              <a:buChar char="•"/>
            </a:pPr>
            <a:r>
              <a:rPr lang="en-US" b="1"/>
              <a:t>Type 4 (Row 4)</a:t>
            </a:r>
            <a:r>
              <a:rPr lang="en-US"/>
              <a:t>:</a:t>
            </a:r>
            <a:endParaRPr lang="en-US">
              <a:cs typeface="Calibri"/>
            </a:endParaRPr>
          </a:p>
          <a:p>
            <a:pPr marL="285750" lvl="1" indent="-285750">
              <a:buFont typeface="Arial"/>
              <a:buChar char="•"/>
            </a:pPr>
            <a:r>
              <a:rPr lang="en-US" b="1"/>
              <a:t>True Positives (TP)</a:t>
            </a:r>
            <a:r>
              <a:rPr lang="en-US"/>
              <a:t>: </a:t>
            </a:r>
            <a:r>
              <a:rPr lang="en-US" b="1"/>
              <a:t>12</a:t>
            </a:r>
            <a:r>
              <a:rPr lang="en-US"/>
              <a:t> Type 4 instances were correctly predicted.</a:t>
            </a:r>
            <a:endParaRPr lang="en-US">
              <a:cs typeface="Calibri"/>
            </a:endParaRPr>
          </a:p>
          <a:p>
            <a:pPr marL="285750" lvl="1" indent="-285750">
              <a:buFont typeface="Arial"/>
              <a:buChar char="•"/>
            </a:pPr>
            <a:r>
              <a:rPr lang="en-US" b="1"/>
              <a:t>False Negatives (FN)</a:t>
            </a:r>
            <a:r>
              <a:rPr lang="en-US"/>
              <a:t>: No Type 4 instances were misclassified.</a:t>
            </a: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B2F5E42-9ADC-51E9-8E36-2C169E18E7F6}"/>
              </a:ext>
            </a:extLst>
          </p:cNvPr>
          <p:cNvSpPr>
            <a:spLocks noGrp="1"/>
          </p:cNvSpPr>
          <p:nvPr>
            <p:ph type="sldNum" sz="quarter" idx="5"/>
          </p:nvPr>
        </p:nvSpPr>
        <p:spPr/>
        <p:txBody>
          <a:bodyPr/>
          <a:lstStyle/>
          <a:p>
            <a:fld id="{BD8937A8-E40A-46B4-968B-5D541844EE8D}" type="slidenum">
              <a:rPr lang="en-IN" smtClean="0"/>
              <a:t>28</a:t>
            </a:fld>
            <a:endParaRPr lang="en-IN"/>
          </a:p>
        </p:txBody>
      </p:sp>
    </p:spTree>
    <p:extLst>
      <p:ext uri="{BB962C8B-B14F-4D97-AF65-F5344CB8AC3E}">
        <p14:creationId xmlns:p14="http://schemas.microsoft.com/office/powerpoint/2010/main" val="427723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XGBoost</a:t>
            </a:r>
            <a:r>
              <a:rPr lang="en-US"/>
              <a:t> model setup for multi-class classification with 4 classes. Key parameters include a learning rate (eta) of 0.1, maximum tree depth of 4, and 9 features. The training runs for 100 iterations (niter) with evaluation logging and early stopping enabled for performance tracking.</a:t>
            </a:r>
            <a:endParaRPr lang="en-IN"/>
          </a:p>
          <a:p>
            <a:br>
              <a:rPr lang="en-US">
                <a:cs typeface="+mn-lt"/>
              </a:rPr>
            </a:br>
            <a:br>
              <a:rPr lang="en-US">
                <a:cs typeface="+mn-lt"/>
              </a:rPr>
            </a:br>
            <a:endParaRPr lang="en-IN">
              <a:cs typeface="Calibri"/>
            </a:endParaRPr>
          </a:p>
        </p:txBody>
      </p:sp>
      <p:sp>
        <p:nvSpPr>
          <p:cNvPr id="4" name="Slide Number Placeholder 3"/>
          <p:cNvSpPr>
            <a:spLocks noGrp="1"/>
          </p:cNvSpPr>
          <p:nvPr>
            <p:ph type="sldNum" sz="quarter" idx="5"/>
          </p:nvPr>
        </p:nvSpPr>
        <p:spPr/>
        <p:txBody>
          <a:bodyPr/>
          <a:lstStyle/>
          <a:p>
            <a:fld id="{BD8937A8-E40A-46B4-968B-5D541844EE8D}" type="slidenum">
              <a:rPr lang="en-IN" smtClean="0"/>
              <a:t>34</a:t>
            </a:fld>
            <a:endParaRPr lang="en-IN"/>
          </a:p>
        </p:txBody>
      </p:sp>
    </p:spTree>
    <p:extLst>
      <p:ext uri="{BB962C8B-B14F-4D97-AF65-F5344CB8AC3E}">
        <p14:creationId xmlns:p14="http://schemas.microsoft.com/office/powerpoint/2010/main" val="1427166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61CD-6434-7ACA-48C5-2DE466B7F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B684A1-E6CE-B3E2-767F-C38BE3581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9E067-2AE8-7B6E-D41B-44B8880FA7FB}"/>
              </a:ext>
            </a:extLst>
          </p:cNvPr>
          <p:cNvSpPr>
            <a:spLocks noGrp="1"/>
          </p:cNvSpPr>
          <p:nvPr>
            <p:ph type="body" idx="1"/>
          </p:nvPr>
        </p:nvSpPr>
        <p:spPr/>
        <p:txBody>
          <a:bodyPr/>
          <a:lstStyle/>
          <a:p>
            <a:r>
              <a:rPr lang="en-US" err="1"/>
              <a:t>XGBoost</a:t>
            </a:r>
            <a:r>
              <a:rPr lang="en-US"/>
              <a:t> model setup for multi-class classification with 4 classes. Key parameters include a learning rate (eta) of 0.1, maximum tree depth of 4, and 9 features. The training runs for 100 iterations (niter) with evaluation logging and early stopping enabled for performance tracking.</a:t>
            </a:r>
            <a:endParaRPr lang="en-IN"/>
          </a:p>
          <a:p>
            <a:br>
              <a:rPr lang="en-US">
                <a:cs typeface="+mn-lt"/>
              </a:rPr>
            </a:br>
            <a:r>
              <a:rPr lang="en-US" err="1"/>
              <a:t>XGBoost</a:t>
            </a:r>
            <a:r>
              <a:rPr lang="en-US"/>
              <a:t> is an implementation of the gradient boosting algorithm optimized for speed and performance. It builds multiple decision trees iteratively, where each tree corrects the errors of the previous one. The final prediction is made by combining the predictions from all trees.</a:t>
            </a:r>
            <a:endParaRPr lang="en-IN">
              <a:cs typeface="+mn-lt"/>
            </a:endParaRPr>
          </a:p>
          <a:p>
            <a:br>
              <a:rPr lang="en-US">
                <a:cs typeface="+mn-lt"/>
              </a:rPr>
            </a:br>
            <a:endParaRPr lang="en-IN">
              <a:cs typeface="Calibri"/>
            </a:endParaRPr>
          </a:p>
        </p:txBody>
      </p:sp>
      <p:sp>
        <p:nvSpPr>
          <p:cNvPr id="4" name="Slide Number Placeholder 3">
            <a:extLst>
              <a:ext uri="{FF2B5EF4-FFF2-40B4-BE49-F238E27FC236}">
                <a16:creationId xmlns:a16="http://schemas.microsoft.com/office/drawing/2014/main" id="{E44FFA79-484D-6DD0-CF72-7B859B534C1B}"/>
              </a:ext>
            </a:extLst>
          </p:cNvPr>
          <p:cNvSpPr>
            <a:spLocks noGrp="1"/>
          </p:cNvSpPr>
          <p:nvPr>
            <p:ph type="sldNum" sz="quarter" idx="5"/>
          </p:nvPr>
        </p:nvSpPr>
        <p:spPr/>
        <p:txBody>
          <a:bodyPr/>
          <a:lstStyle/>
          <a:p>
            <a:fld id="{BD8937A8-E40A-46B4-968B-5D541844EE8D}" type="slidenum">
              <a:rPr lang="en-IN" smtClean="0"/>
              <a:t>35</a:t>
            </a:fld>
            <a:endParaRPr lang="en-IN"/>
          </a:p>
        </p:txBody>
      </p:sp>
    </p:spTree>
    <p:extLst>
      <p:ext uri="{BB962C8B-B14F-4D97-AF65-F5344CB8AC3E}">
        <p14:creationId xmlns:p14="http://schemas.microsoft.com/office/powerpoint/2010/main" val="3716936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showing the multi-class logarithmic loss (</a:t>
            </a:r>
            <a:r>
              <a:rPr lang="en-US" err="1"/>
              <a:t>train_mlogloss</a:t>
            </a:r>
            <a:r>
              <a:rPr lang="en-US"/>
              <a:t>) over iterations (</a:t>
            </a:r>
            <a:r>
              <a:rPr lang="en-US" err="1"/>
              <a:t>iter</a:t>
            </a:r>
            <a:r>
              <a:rPr lang="en-US"/>
              <a:t>). Here's the interpretation:</a:t>
            </a:r>
          </a:p>
          <a:p>
            <a:pPr>
              <a:buFont typeface="Arial" panose="020B0604020202020204" pitchFamily="34" charset="0"/>
              <a:buChar char="•"/>
            </a:pPr>
            <a:r>
              <a:rPr lang="en-US" b="1"/>
              <a:t>Metric</a:t>
            </a:r>
            <a:r>
              <a:rPr lang="en-US"/>
              <a:t>: </a:t>
            </a:r>
            <a:r>
              <a:rPr lang="en-US" err="1"/>
              <a:t>train_mlogloss</a:t>
            </a:r>
            <a:r>
              <a:rPr lang="en-US"/>
              <a:t> is decreasing steadily, indicating that the model's performance is improving as training progresses.</a:t>
            </a:r>
          </a:p>
          <a:p>
            <a:pPr>
              <a:buFont typeface="Arial" panose="020B0604020202020204" pitchFamily="34" charset="0"/>
              <a:buChar char="•"/>
            </a:pPr>
            <a:r>
              <a:rPr lang="en-US" b="1"/>
              <a:t>Trend</a:t>
            </a:r>
            <a:r>
              <a:rPr lang="en-US"/>
              <a:t>: Over 10 iterations, the loss reduces significantly, from 1.22 in the first iteration to 0.51 in the tenth, showing effective learning by the model.</a:t>
            </a:r>
          </a:p>
          <a:p>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36</a:t>
            </a:fld>
            <a:endParaRPr lang="en-IN"/>
          </a:p>
        </p:txBody>
      </p:sp>
    </p:spTree>
    <p:extLst>
      <p:ext uri="{BB962C8B-B14F-4D97-AF65-F5344CB8AC3E}">
        <p14:creationId xmlns:p14="http://schemas.microsoft.com/office/powerpoint/2010/main" val="3188565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the feature importance in the </a:t>
            </a:r>
            <a:r>
              <a:rPr lang="en-US" err="1"/>
              <a:t>XGBoost</a:t>
            </a:r>
            <a:r>
              <a:rPr lang="en-US"/>
              <a:t> model. </a:t>
            </a:r>
            <a:r>
              <a:rPr lang="en-US" b="1" err="1"/>
              <a:t>RLocomotion</a:t>
            </a:r>
            <a:r>
              <a:rPr lang="en-US"/>
              <a:t> has the highest importance, followed by </a:t>
            </a:r>
            <a:r>
              <a:rPr lang="en-US" b="1" err="1"/>
              <a:t>Diagnosisage</a:t>
            </a:r>
            <a:r>
              <a:rPr lang="en-US"/>
              <a:t>, while features like </a:t>
            </a:r>
            <a:r>
              <a:rPr lang="en-US" b="1"/>
              <a:t>RSMN2Copies</a:t>
            </a:r>
            <a:r>
              <a:rPr lang="en-US"/>
              <a:t>, </a:t>
            </a:r>
            <a:r>
              <a:rPr lang="en-US" b="1" err="1"/>
              <a:t>RGender</a:t>
            </a:r>
            <a:r>
              <a:rPr lang="en-US"/>
              <a:t>, </a:t>
            </a:r>
            <a:r>
              <a:rPr lang="en-US" b="1" err="1"/>
              <a:t>RMutationType</a:t>
            </a:r>
            <a:r>
              <a:rPr lang="en-US"/>
              <a:t>, and </a:t>
            </a:r>
            <a:r>
              <a:rPr lang="en-US" b="1" err="1"/>
              <a:t>RGastrostomy</a:t>
            </a:r>
            <a:r>
              <a:rPr lang="en-US"/>
              <a:t> have minimal influence on the model's predictions. The chart highlights which features contribute most to model performance.</a:t>
            </a: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37</a:t>
            </a:fld>
            <a:endParaRPr lang="en-IN"/>
          </a:p>
        </p:txBody>
      </p:sp>
    </p:spTree>
    <p:extLst>
      <p:ext uri="{BB962C8B-B14F-4D97-AF65-F5344CB8AC3E}">
        <p14:creationId xmlns:p14="http://schemas.microsoft.com/office/powerpoint/2010/main" val="283929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SMA Type 1, the mean age is 4 years, and most individuals have very minimal movement (1.82). The mean amount of SMN2 Copies is 2.32. A good 1/3rd of the individuals (0.32) need a gastrostomy tube and 1/4th of the individuals need a tracheostomy tube.</a:t>
            </a:r>
            <a:br>
              <a:rPr lang="en-US"/>
            </a:br>
            <a:br>
              <a:rPr lang="en-US"/>
            </a:br>
            <a:r>
              <a:rPr lang="en-US"/>
              <a:t>For SMA Type 2, the mean age is 9.7 years, and most individuals have very decent leg and body movement (3.04). The mean amount of SMN2 Copies is 2.93. Only a small number of individuals need a gastrostomy and tracheostomy tube. </a:t>
            </a: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15</a:t>
            </a:fld>
            <a:endParaRPr lang="en-IN"/>
          </a:p>
        </p:txBody>
      </p:sp>
    </p:spTree>
    <p:extLst>
      <p:ext uri="{BB962C8B-B14F-4D97-AF65-F5344CB8AC3E}">
        <p14:creationId xmlns:p14="http://schemas.microsoft.com/office/powerpoint/2010/main" val="321182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SMA Type 3, the mean age is 14.66 years, and most individuals have very decent leg and body movement (4.05). The mean amount of SMN2 Copies is 3.07. Negligible individuals need a gastrostomy tube, and no individual requires a tracheostomy tube for SMA Type 3.</a:t>
            </a:r>
            <a:br>
              <a:rPr lang="en-US"/>
            </a:br>
            <a:br>
              <a:rPr lang="en-US"/>
            </a:br>
            <a:r>
              <a:rPr lang="en-US"/>
              <a:t>For SMA Type 4, 40.9 years is the mean age, and all individuals have good leg and body movement, with only mild muscle weakness (5). The mean amount of SMN2 Copies is 3.44. No individual of SMA Type 4 needs a gastrostomy or tracheostomy tube.</a:t>
            </a:r>
            <a:br>
              <a:rPr lang="en-US"/>
            </a:br>
            <a:br>
              <a:rPr lang="en-US"/>
            </a:b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16</a:t>
            </a:fld>
            <a:endParaRPr lang="en-IN"/>
          </a:p>
        </p:txBody>
      </p:sp>
    </p:spTree>
    <p:extLst>
      <p:ext uri="{BB962C8B-B14F-4D97-AF65-F5344CB8AC3E}">
        <p14:creationId xmlns:p14="http://schemas.microsoft.com/office/powerpoint/2010/main" val="295703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pPr marL="171450" indent="-171450">
              <a:buFont typeface="Arial"/>
              <a:buChar char="•"/>
            </a:pPr>
            <a:r>
              <a:rPr lang="en-US" b="1"/>
              <a:t>Gender</a:t>
            </a:r>
            <a:r>
              <a:rPr lang="en-US"/>
              <a:t>: SMA affects both genders equally, with minimal impact on SMA type, though it may affect clinical outcomes and healthcare access.</a:t>
            </a:r>
          </a:p>
          <a:p>
            <a:pPr marL="171450" indent="-171450">
              <a:buFont typeface="Arial"/>
              <a:buChar char="•"/>
            </a:pPr>
            <a:r>
              <a:rPr lang="en-US" b="1"/>
              <a:t>Diagnosis Age</a:t>
            </a:r>
            <a:r>
              <a:rPr lang="en-US"/>
              <a:t>: Earlier diagnosis (infancy) is linked to severe forms (Type 1), while later diagnosis (adulthood) tends to indicate milder forms (Types 3 and 4).</a:t>
            </a:r>
          </a:p>
          <a:p>
            <a:pPr marL="171450" indent="-171450">
              <a:buFont typeface="Arial"/>
              <a:buChar char="•"/>
            </a:pPr>
            <a:r>
              <a:rPr lang="en-US" b="1"/>
              <a:t>Diagnostic Test Type</a:t>
            </a:r>
            <a:r>
              <a:rPr lang="en-US"/>
              <a:t>: Genetic testing is key for confirming SMA and its type, but the test type doesn’t influence disease severity.</a:t>
            </a:r>
          </a:p>
          <a:p>
            <a:pPr marL="171450" indent="-171450">
              <a:buFont typeface="Arial"/>
              <a:buChar char="•"/>
            </a:pPr>
            <a:r>
              <a:rPr lang="en-US" b="1"/>
              <a:t>Zygosity</a:t>
            </a:r>
            <a:r>
              <a:rPr lang="en-US"/>
              <a:t>: Homozygous mutations (two defective SMN1 genes) are linked to severe forms of SMA, while heterozygous mutations can lead to milder types.(</a:t>
            </a:r>
            <a:r>
              <a:rPr lang="en-US" err="1"/>
              <a:t>heterozygos</a:t>
            </a:r>
            <a:r>
              <a:rPr lang="en-US"/>
              <a:t> and </a:t>
            </a:r>
            <a:r>
              <a:rPr lang="en-US" err="1"/>
              <a:t>hemozygoes</a:t>
            </a:r>
            <a:r>
              <a:rPr lang="en-US"/>
              <a:t>)</a:t>
            </a:r>
            <a:endParaRPr lang="en-US">
              <a:cs typeface="Calibri"/>
            </a:endParaRPr>
          </a:p>
          <a:p>
            <a:pPr marL="171450" indent="-171450">
              <a:buFont typeface="Arial"/>
              <a:buChar char="•"/>
            </a:pPr>
            <a:r>
              <a:rPr lang="en-US" b="1"/>
              <a:t>Mutation Type</a:t>
            </a:r>
            <a:r>
              <a:rPr lang="en-US"/>
              <a:t>: Specific mutations in the SMN1 gene affect severity, with certain mutations being associated with severe (Type 1) or milder (Types 3 and 4) forms.</a:t>
            </a:r>
          </a:p>
          <a:p>
            <a:pPr marL="171450" indent="-171450">
              <a:buFont typeface="Arial"/>
              <a:buChar char="•"/>
            </a:pPr>
            <a:r>
              <a:rPr lang="en-US" b="1"/>
              <a:t>SMN2 Copies</a:t>
            </a:r>
            <a:r>
              <a:rPr lang="en-US"/>
              <a:t>: More copies of the SMN2 gene usually lead to milder forms of SMA by producing more functional SMN protein.</a:t>
            </a:r>
          </a:p>
          <a:p>
            <a:pPr marL="171450" indent="-171450">
              <a:buFont typeface="Arial"/>
              <a:buChar char="•"/>
            </a:pPr>
            <a:r>
              <a:rPr lang="en-US" b="1"/>
              <a:t>Gastrostomy</a:t>
            </a:r>
            <a:r>
              <a:rPr lang="en-US"/>
              <a:t>: Patients requiring feeding tubes often have severe SMA (Types 1 or 2) due to muscle weakness affecting swallowing.</a:t>
            </a:r>
          </a:p>
          <a:p>
            <a:pPr marL="171450" indent="-171450">
              <a:buFont typeface="Arial"/>
              <a:buChar char="•"/>
            </a:pPr>
            <a:r>
              <a:rPr lang="en-US" b="1"/>
              <a:t>Tracheostomy</a:t>
            </a:r>
            <a:r>
              <a:rPr lang="en-US"/>
              <a:t>: Needed in severe cases (Types 1 and 2) for respiratory support; less common in milder types (Types 3 and 4).</a:t>
            </a:r>
          </a:p>
          <a:p>
            <a:pPr marL="171450" indent="-171450">
              <a:buFont typeface="Arial"/>
              <a:buChar char="•"/>
            </a:pPr>
            <a:r>
              <a:rPr lang="en-US" b="1"/>
              <a:t>Locomotion</a:t>
            </a:r>
            <a:r>
              <a:rPr lang="en-US"/>
              <a:t>: Key in classifying SMA types—Type 1 has no movement, Type 2 can sit upright, Type 3 can walk short distances, and Type 4 has minimal weakness with almost normal movement.</a:t>
            </a:r>
          </a:p>
          <a:p>
            <a:endParaRPr lang="en-US">
              <a:cs typeface="Calibri"/>
            </a:endParaRPr>
          </a:p>
          <a:p>
            <a:endParaRPr lang="en-US">
              <a:cs typeface="Calibri"/>
            </a:endParaRPr>
          </a:p>
          <a:p>
            <a:endParaRPr lang="en-US"/>
          </a:p>
          <a:p>
            <a:r>
              <a:rPr lang="en-US"/>
              <a:t>This figure illustrates the distribution of </a:t>
            </a:r>
            <a:r>
              <a:rPr lang="en-US" b="1"/>
              <a:t>SMN2 copies</a:t>
            </a:r>
            <a:r>
              <a:rPr lang="en-US"/>
              <a:t> across different SMA types:</a:t>
            </a:r>
          </a:p>
          <a:p>
            <a:pPr>
              <a:buFont typeface="+mj-lt"/>
              <a:buAutoNum type="arabicPeriod"/>
            </a:pPr>
            <a:r>
              <a:rPr lang="en-US" b="1"/>
              <a:t>Type 1</a:t>
            </a:r>
            <a:r>
              <a:rPr lang="en-US"/>
              <a:t>: Majority have </a:t>
            </a:r>
            <a:r>
              <a:rPr lang="en-US" b="1"/>
              <a:t>2 SMN2 copies</a:t>
            </a:r>
            <a:r>
              <a:rPr lang="en-US"/>
              <a:t>, reflecting severe disease progression due to insufficient SMN protein production.</a:t>
            </a:r>
            <a:endParaRPr lang="en-US">
              <a:cs typeface="Calibri"/>
            </a:endParaRPr>
          </a:p>
          <a:p>
            <a:pPr>
              <a:buFont typeface="+mj-lt"/>
              <a:buAutoNum type="arabicPeriod"/>
            </a:pPr>
            <a:r>
              <a:rPr lang="en-US" b="1"/>
              <a:t>Type 2</a:t>
            </a:r>
            <a:r>
              <a:rPr lang="en-US"/>
              <a:t>: Predominantly </a:t>
            </a:r>
            <a:r>
              <a:rPr lang="en-US" b="1"/>
              <a:t>3 SMN2 copies</a:t>
            </a:r>
            <a:r>
              <a:rPr lang="en-US"/>
              <a:t>, correlating with intermediate severity.</a:t>
            </a:r>
            <a:endParaRPr lang="en-US">
              <a:cs typeface="Calibri"/>
            </a:endParaRPr>
          </a:p>
          <a:p>
            <a:pPr>
              <a:buFont typeface="+mj-lt"/>
              <a:buAutoNum type="arabicPeriod"/>
            </a:pPr>
            <a:r>
              <a:rPr lang="en-US" b="1"/>
              <a:t>Type 3</a:t>
            </a:r>
            <a:r>
              <a:rPr lang="en-US"/>
              <a:t>: Majority with </a:t>
            </a:r>
            <a:r>
              <a:rPr lang="en-US" b="1"/>
              <a:t>3 copies</a:t>
            </a:r>
            <a:r>
              <a:rPr lang="en-US"/>
              <a:t>, some with </a:t>
            </a:r>
            <a:r>
              <a:rPr lang="en-US" b="1"/>
              <a:t>4 copies</a:t>
            </a:r>
            <a:r>
              <a:rPr lang="en-US"/>
              <a:t>, showing milder symptoms than Type 2.</a:t>
            </a:r>
            <a:endParaRPr lang="en-US">
              <a:cs typeface="Calibri"/>
            </a:endParaRPr>
          </a:p>
          <a:p>
            <a:pPr>
              <a:buFont typeface="+mj-lt"/>
              <a:buAutoNum type="arabicPeriod"/>
            </a:pPr>
            <a:r>
              <a:rPr lang="en-US" b="1"/>
              <a:t>Type 4</a:t>
            </a:r>
            <a:r>
              <a:rPr lang="en-US"/>
              <a:t>: Primarily </a:t>
            </a:r>
            <a:r>
              <a:rPr lang="en-US" b="1"/>
              <a:t>3 and 4 copies</a:t>
            </a:r>
            <a:r>
              <a:rPr lang="en-US"/>
              <a:t>, highlighting its mild and late-onset nature.</a:t>
            </a:r>
            <a:endParaRPr lang="en-US">
              <a:cs typeface="Calibri"/>
            </a:endParaRPr>
          </a:p>
          <a:p>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17</a:t>
            </a:fld>
            <a:endParaRPr lang="en-IN"/>
          </a:p>
        </p:txBody>
      </p:sp>
    </p:spTree>
    <p:extLst>
      <p:ext uri="{BB962C8B-B14F-4D97-AF65-F5344CB8AC3E}">
        <p14:creationId xmlns:p14="http://schemas.microsoft.com/office/powerpoint/2010/main" val="302031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interpretation:</a:t>
            </a:r>
            <a:br>
              <a:rPr lang="en-US"/>
            </a:br>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18</a:t>
            </a:fld>
            <a:endParaRPr lang="en-IN"/>
          </a:p>
        </p:txBody>
      </p:sp>
    </p:spTree>
    <p:extLst>
      <p:ext uri="{BB962C8B-B14F-4D97-AF65-F5344CB8AC3E}">
        <p14:creationId xmlns:p14="http://schemas.microsoft.com/office/powerpoint/2010/main" val="188652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Interpretation:</a:t>
            </a:r>
            <a:br>
              <a:rPr lang="en-US"/>
            </a:br>
            <a:r>
              <a:rPr lang="en-US"/>
              <a:t>bar plot illustrates the distribution of SMN1 mutations across different SMA types:</a:t>
            </a:r>
          </a:p>
          <a:p>
            <a:pPr>
              <a:buFont typeface="Arial" panose="020B0604020202020204" pitchFamily="34" charset="0"/>
              <a:buChar char="•"/>
            </a:pPr>
            <a:r>
              <a:rPr lang="en-US" b="1"/>
              <a:t>Type 1</a:t>
            </a:r>
            <a:r>
              <a:rPr lang="en-US"/>
              <a:t>: Primarily characterized by deletion of exon 7 to 8, with some exon 7 deletions and a few point mutations.</a:t>
            </a:r>
          </a:p>
          <a:p>
            <a:pPr>
              <a:buFont typeface="Arial" panose="020B0604020202020204" pitchFamily="34" charset="0"/>
              <a:buChar char="•"/>
            </a:pPr>
            <a:r>
              <a:rPr lang="en-US" b="1"/>
              <a:t>Type 2</a:t>
            </a:r>
            <a:r>
              <a:rPr lang="en-US"/>
              <a:t>: Dominated by deletion of exon 7 to 8, with minimal point mutations.</a:t>
            </a:r>
          </a:p>
          <a:p>
            <a:pPr>
              <a:buFont typeface="Arial" panose="020B0604020202020204" pitchFamily="34" charset="0"/>
              <a:buChar char="•"/>
            </a:pPr>
            <a:r>
              <a:rPr lang="en-US" b="1"/>
              <a:t>Type 3</a:t>
            </a:r>
            <a:r>
              <a:rPr lang="en-US"/>
              <a:t>: Shows significant exon 7 deletions, alongside deletions of exon 7 to 8.</a:t>
            </a:r>
          </a:p>
          <a:p>
            <a:pPr>
              <a:buFont typeface="Arial" panose="020B0604020202020204" pitchFamily="34" charset="0"/>
              <a:buChar char="•"/>
            </a:pPr>
            <a:r>
              <a:rPr lang="en-US" b="1"/>
              <a:t>Type 4</a:t>
            </a:r>
            <a:r>
              <a:rPr lang="en-US"/>
              <a:t>: Predominantly exon 7 deletions with a smaller count of exon 7 to 8 deletions.</a:t>
            </a:r>
          </a:p>
          <a:p>
            <a:r>
              <a:rPr lang="en-US"/>
              <a:t>This highlights the predominant role of exon 7 to 8 deletions across severe SMA types, particularly Type 1 and 2.</a:t>
            </a:r>
          </a:p>
          <a:p>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19</a:t>
            </a:fld>
            <a:endParaRPr lang="en-IN"/>
          </a:p>
        </p:txBody>
      </p:sp>
    </p:spTree>
    <p:extLst>
      <p:ext uri="{BB962C8B-B14F-4D97-AF65-F5344CB8AC3E}">
        <p14:creationId xmlns:p14="http://schemas.microsoft.com/office/powerpoint/2010/main" val="167356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Interpretation:</a:t>
            </a:r>
            <a:br>
              <a:rPr lang="en-US"/>
            </a:br>
            <a:r>
              <a:rPr lang="en-US"/>
              <a:t>he width of each shape represents the density of age distribution for that SMA type. The central black box indicates the interquartile range, with the white dot representing the median age. Notable observations:</a:t>
            </a:r>
          </a:p>
          <a:p>
            <a:pPr>
              <a:buFont typeface="Arial" panose="020B0604020202020204" pitchFamily="34" charset="0"/>
              <a:buChar char="•"/>
            </a:pPr>
            <a:r>
              <a:rPr lang="en-US"/>
              <a:t>Type 1 SMA has a narrow age range concentrated at younger ages.</a:t>
            </a:r>
          </a:p>
          <a:p>
            <a:pPr>
              <a:buFont typeface="Arial" panose="020B0604020202020204" pitchFamily="34" charset="0"/>
              <a:buChar char="•"/>
            </a:pPr>
            <a:r>
              <a:rPr lang="en-US"/>
              <a:t>Type 2 shows a broader distribution but skews younger.</a:t>
            </a:r>
          </a:p>
          <a:p>
            <a:pPr>
              <a:buFont typeface="Arial" panose="020B0604020202020204" pitchFamily="34" charset="0"/>
              <a:buChar char="•"/>
            </a:pPr>
            <a:r>
              <a:rPr lang="en-US"/>
              <a:t>Type 3 spans a larger range with a median age in the middle.</a:t>
            </a:r>
          </a:p>
          <a:p>
            <a:pPr>
              <a:buFont typeface="Arial" panose="020B0604020202020204" pitchFamily="34" charset="0"/>
              <a:buChar char="•"/>
            </a:pPr>
            <a:r>
              <a:rPr lang="en-US"/>
              <a:t>Type 4 patients tend to be older with a wider age spread.</a:t>
            </a:r>
          </a:p>
          <a:p>
            <a:endParaRPr lang="en-IN"/>
          </a:p>
        </p:txBody>
      </p:sp>
      <p:sp>
        <p:nvSpPr>
          <p:cNvPr id="4" name="Slide Number Placeholder 3"/>
          <p:cNvSpPr>
            <a:spLocks noGrp="1"/>
          </p:cNvSpPr>
          <p:nvPr>
            <p:ph type="sldNum" sz="quarter" idx="5"/>
          </p:nvPr>
        </p:nvSpPr>
        <p:spPr/>
        <p:txBody>
          <a:bodyPr/>
          <a:lstStyle/>
          <a:p>
            <a:fld id="{BD8937A8-E40A-46B4-968B-5D541844EE8D}" type="slidenum">
              <a:rPr lang="en-IN" smtClean="0"/>
              <a:t>20</a:t>
            </a:fld>
            <a:endParaRPr lang="en-IN"/>
          </a:p>
        </p:txBody>
      </p:sp>
    </p:spTree>
    <p:extLst>
      <p:ext uri="{BB962C8B-B14F-4D97-AF65-F5344CB8AC3E}">
        <p14:creationId xmlns:p14="http://schemas.microsoft.com/office/powerpoint/2010/main" val="152560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530E0-7873-A6E9-A556-B9B2728D5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7626A-475F-0060-41D4-6835336B0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72511-1DA0-54BF-5B73-B5542FC44708}"/>
              </a:ext>
            </a:extLst>
          </p:cNvPr>
          <p:cNvSpPr>
            <a:spLocks noGrp="1"/>
          </p:cNvSpPr>
          <p:nvPr>
            <p:ph type="body" idx="1"/>
          </p:nvPr>
        </p:nvSpPr>
        <p:spPr/>
        <p:txBody>
          <a:bodyPr/>
          <a:lstStyle/>
          <a:p>
            <a:r>
              <a:rPr lang="en-US"/>
              <a:t>For SMA Type 3, the mean age is 14.66 years, and most individuals have very decent leg and body movement (4.05). The mean amount of SMN2 Copies is 3.07. Negligible individuals need a gastrostomy tube, and no individual requires a tracheostomy tube for SMA Type 3.</a:t>
            </a:r>
            <a:br>
              <a:rPr lang="en-US"/>
            </a:br>
            <a:br>
              <a:rPr lang="en-US"/>
            </a:br>
            <a:r>
              <a:rPr lang="en-US"/>
              <a:t>For SMA Type 4, 40.9 years is the mean age, and all individuals have good leg and body movement, with only mild muscle weakness (5). The mean amount of SMN2 Copies is 3.44. No individual of SMA Type 4 needs a gastrostomy or tracheostomy tube.</a:t>
            </a:r>
            <a:br>
              <a:rPr lang="en-US"/>
            </a:br>
            <a:br>
              <a:rPr lang="en-US"/>
            </a:br>
            <a:endParaRPr lang="en-IN"/>
          </a:p>
        </p:txBody>
      </p:sp>
      <p:sp>
        <p:nvSpPr>
          <p:cNvPr id="4" name="Slide Number Placeholder 3">
            <a:extLst>
              <a:ext uri="{FF2B5EF4-FFF2-40B4-BE49-F238E27FC236}">
                <a16:creationId xmlns:a16="http://schemas.microsoft.com/office/drawing/2014/main" id="{47A359F7-7837-41D5-CBBF-255C85779249}"/>
              </a:ext>
            </a:extLst>
          </p:cNvPr>
          <p:cNvSpPr>
            <a:spLocks noGrp="1"/>
          </p:cNvSpPr>
          <p:nvPr>
            <p:ph type="sldNum" sz="quarter" idx="5"/>
          </p:nvPr>
        </p:nvSpPr>
        <p:spPr/>
        <p:txBody>
          <a:bodyPr/>
          <a:lstStyle/>
          <a:p>
            <a:fld id="{BD8937A8-E40A-46B4-968B-5D541844EE8D}" type="slidenum">
              <a:rPr lang="en-IN" smtClean="0"/>
              <a:t>21</a:t>
            </a:fld>
            <a:endParaRPr lang="en-IN"/>
          </a:p>
        </p:txBody>
      </p:sp>
    </p:spTree>
    <p:extLst>
      <p:ext uri="{BB962C8B-B14F-4D97-AF65-F5344CB8AC3E}">
        <p14:creationId xmlns:p14="http://schemas.microsoft.com/office/powerpoint/2010/main" val="427174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machine learning algorithm that creates multiple decision trees using random parts of the data and combines their predictions. For classification, it uses majority voting, and for regression, it averages the outputs. </a:t>
            </a:r>
            <a:r>
              <a:rPr lang="en-US"/>
              <a:t>It’s accurate, reduces overfitting, and works well with large datasets, but it can be slow and less interpretable.</a:t>
            </a:r>
            <a:endParaRPr lang="en-IN" dirty="0"/>
          </a:p>
        </p:txBody>
      </p:sp>
      <p:sp>
        <p:nvSpPr>
          <p:cNvPr id="4" name="Slide Number Placeholder 3"/>
          <p:cNvSpPr>
            <a:spLocks noGrp="1"/>
          </p:cNvSpPr>
          <p:nvPr>
            <p:ph type="sldNum" sz="quarter" idx="5"/>
          </p:nvPr>
        </p:nvSpPr>
        <p:spPr/>
        <p:txBody>
          <a:bodyPr/>
          <a:lstStyle/>
          <a:p>
            <a:fld id="{BD8937A8-E40A-46B4-968B-5D541844EE8D}" type="slidenum">
              <a:rPr lang="en-IN" smtClean="0"/>
              <a:t>22</a:t>
            </a:fld>
            <a:endParaRPr lang="en-IN"/>
          </a:p>
        </p:txBody>
      </p:sp>
    </p:spTree>
    <p:extLst>
      <p:ext uri="{BB962C8B-B14F-4D97-AF65-F5344CB8AC3E}">
        <p14:creationId xmlns:p14="http://schemas.microsoft.com/office/powerpoint/2010/main" val="230040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4.sv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4.sv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3.png"/><Relationship Id="rId4" Type="http://schemas.openxmlformats.org/officeDocument/2006/relationships/image" Target="../media/image59.sv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sv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5.png"/><Relationship Id="rId2" Type="http://schemas.openxmlformats.org/officeDocument/2006/relationships/image" Target="../media/image66.png"/><Relationship Id="rId16" Type="http://schemas.openxmlformats.org/officeDocument/2006/relationships/image" Target="../media/image44.sv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4.svg"/><Relationship Id="rId5" Type="http://schemas.openxmlformats.org/officeDocument/2006/relationships/image" Target="../media/image69.svg"/><Relationship Id="rId15" Type="http://schemas.openxmlformats.org/officeDocument/2006/relationships/image" Target="../media/image42.svg"/><Relationship Id="rId10" Type="http://schemas.openxmlformats.org/officeDocument/2006/relationships/image" Target="../media/image43.png"/><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42.xml.rels><?xml version="1.0" encoding="UTF-8" standalone="yes"?>
<Relationships xmlns="http://schemas.openxmlformats.org/package/2006/relationships"><Relationship Id="rId13" Type="http://schemas.openxmlformats.org/officeDocument/2006/relationships/image" Target="../media/image86.svg"/><Relationship Id="rId18" Type="http://schemas.openxmlformats.org/officeDocument/2006/relationships/image" Target="../media/image90.svg"/><Relationship Id="rId26" Type="http://schemas.openxmlformats.org/officeDocument/2006/relationships/image" Target="../media/image74.svg"/><Relationship Id="rId21" Type="http://schemas.openxmlformats.org/officeDocument/2006/relationships/image" Target="../media/image23.png"/><Relationship Id="rId34" Type="http://schemas.openxmlformats.org/officeDocument/2006/relationships/image" Target="../media/image100.svg"/><Relationship Id="rId7" Type="http://schemas.openxmlformats.org/officeDocument/2006/relationships/image" Target="../media/image52.svg"/><Relationship Id="rId12" Type="http://schemas.openxmlformats.org/officeDocument/2006/relationships/image" Target="../media/image85.png"/><Relationship Id="rId17" Type="http://schemas.openxmlformats.org/officeDocument/2006/relationships/image" Target="../media/image89.png"/><Relationship Id="rId25" Type="http://schemas.openxmlformats.org/officeDocument/2006/relationships/image" Target="../media/image43.png"/><Relationship Id="rId33" Type="http://schemas.openxmlformats.org/officeDocument/2006/relationships/image" Target="../media/image99.png"/><Relationship Id="rId38" Type="http://schemas.openxmlformats.org/officeDocument/2006/relationships/image" Target="../media/image104.svg"/><Relationship Id="rId2" Type="http://schemas.openxmlformats.org/officeDocument/2006/relationships/image" Target="../media/image26.png"/><Relationship Id="rId16" Type="http://schemas.openxmlformats.org/officeDocument/2006/relationships/image" Target="../media/image65.png"/><Relationship Id="rId20" Type="http://schemas.openxmlformats.org/officeDocument/2006/relationships/image" Target="../media/image7.svg"/><Relationship Id="rId29"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84.svg"/><Relationship Id="rId24" Type="http://schemas.openxmlformats.org/officeDocument/2006/relationships/image" Target="../media/image92.svg"/><Relationship Id="rId32" Type="http://schemas.openxmlformats.org/officeDocument/2006/relationships/image" Target="../media/image98.svg"/><Relationship Id="rId37" Type="http://schemas.openxmlformats.org/officeDocument/2006/relationships/image" Target="../media/image103.png"/><Relationship Id="rId5" Type="http://schemas.openxmlformats.org/officeDocument/2006/relationships/image" Target="../media/image82.svg"/><Relationship Id="rId15" Type="http://schemas.openxmlformats.org/officeDocument/2006/relationships/image" Target="../media/image88.svg"/><Relationship Id="rId23" Type="http://schemas.openxmlformats.org/officeDocument/2006/relationships/image" Target="../media/image91.png"/><Relationship Id="rId28" Type="http://schemas.openxmlformats.org/officeDocument/2006/relationships/image" Target="../media/image94.svg"/><Relationship Id="rId36" Type="http://schemas.openxmlformats.org/officeDocument/2006/relationships/image" Target="../media/image102.svg"/><Relationship Id="rId10" Type="http://schemas.openxmlformats.org/officeDocument/2006/relationships/image" Target="../media/image83.png"/><Relationship Id="rId19" Type="http://schemas.openxmlformats.org/officeDocument/2006/relationships/image" Target="../media/image6.png"/><Relationship Id="rId31" Type="http://schemas.openxmlformats.org/officeDocument/2006/relationships/image" Target="../media/image97.png"/><Relationship Id="rId4" Type="http://schemas.openxmlformats.org/officeDocument/2006/relationships/image" Target="../media/image81.png"/><Relationship Id="rId9" Type="http://schemas.openxmlformats.org/officeDocument/2006/relationships/image" Target="../media/image17.svg"/><Relationship Id="rId14" Type="http://schemas.openxmlformats.org/officeDocument/2006/relationships/image" Target="../media/image87.png"/><Relationship Id="rId22" Type="http://schemas.openxmlformats.org/officeDocument/2006/relationships/image" Target="../media/image24.svg"/><Relationship Id="rId27" Type="http://schemas.openxmlformats.org/officeDocument/2006/relationships/image" Target="../media/image93.png"/><Relationship Id="rId30" Type="http://schemas.openxmlformats.org/officeDocument/2006/relationships/image" Target="../media/image96.svg"/><Relationship Id="rId35" Type="http://schemas.openxmlformats.org/officeDocument/2006/relationships/image" Target="../media/image101.png"/><Relationship Id="rId8" Type="http://schemas.openxmlformats.org/officeDocument/2006/relationships/image" Target="../media/image16.png"/><Relationship Id="rId3" Type="http://schemas.openxmlformats.org/officeDocument/2006/relationships/image" Target="../media/image27.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AutoShape 2"/>
          <p:cNvSpPr/>
          <p:nvPr/>
        </p:nvSpPr>
        <p:spPr>
          <a:xfrm>
            <a:off x="1028700" y="1035591"/>
            <a:ext cx="10547575"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3" name="AutoShape 3"/>
          <p:cNvSpPr/>
          <p:nvPr/>
        </p:nvSpPr>
        <p:spPr>
          <a:xfrm>
            <a:off x="1028700" y="5841770"/>
            <a:ext cx="10547575"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4" name="Freeform 4"/>
          <p:cNvSpPr/>
          <p:nvPr/>
        </p:nvSpPr>
        <p:spPr>
          <a:xfrm rot="2700000">
            <a:off x="7405840" y="1646607"/>
            <a:ext cx="15738281" cy="11072874"/>
          </a:xfrm>
          <a:custGeom>
            <a:avLst/>
            <a:gdLst/>
            <a:ahLst/>
            <a:cxnLst/>
            <a:rect l="l" t="t" r="r" b="b"/>
            <a:pathLst>
              <a:path w="15738281" h="11072874">
                <a:moveTo>
                  <a:pt x="0" y="0"/>
                </a:moveTo>
                <a:lnTo>
                  <a:pt x="15738281" y="0"/>
                </a:lnTo>
                <a:lnTo>
                  <a:pt x="15738281" y="11072874"/>
                </a:lnTo>
                <a:lnTo>
                  <a:pt x="0" y="11072874"/>
                </a:lnTo>
                <a:lnTo>
                  <a:pt x="0" y="0"/>
                </a:lnTo>
                <a:close/>
              </a:path>
            </a:pathLst>
          </a:custGeom>
          <a:blipFill>
            <a:blip r:embed="rId2"/>
            <a:stretch>
              <a:fillRect l="-791" t="-267" r="-5558" b="-3156"/>
            </a:stretch>
          </a:blipFill>
        </p:spPr>
        <p:txBody>
          <a:bodyPr/>
          <a:lstStyle/>
          <a:p>
            <a:endParaRPr lang="en-IN"/>
          </a:p>
        </p:txBody>
      </p:sp>
      <p:sp>
        <p:nvSpPr>
          <p:cNvPr id="5" name="TextBox 5"/>
          <p:cNvSpPr txBox="1"/>
          <p:nvPr/>
        </p:nvSpPr>
        <p:spPr>
          <a:xfrm>
            <a:off x="1028700" y="1077060"/>
            <a:ext cx="10467611" cy="4764710"/>
          </a:xfrm>
          <a:prstGeom prst="rect">
            <a:avLst/>
          </a:prstGeom>
        </p:spPr>
        <p:txBody>
          <a:bodyPr lIns="0" tIns="0" rIns="0" bIns="0" rtlCol="0" anchor="t">
            <a:spAutoFit/>
          </a:bodyPr>
          <a:lstStyle/>
          <a:p>
            <a:pPr algn="l">
              <a:lnSpc>
                <a:spcPts val="9084"/>
              </a:lnSpc>
            </a:pPr>
            <a:r>
              <a:rPr lang="en-US" sz="7209">
                <a:solidFill>
                  <a:srgbClr val="FFFFFF"/>
                </a:solidFill>
                <a:latin typeface="Overpass Light"/>
                <a:ea typeface="Overpass Light"/>
                <a:cs typeface="Overpass Light"/>
                <a:sym typeface="Overpass Light"/>
              </a:rPr>
              <a:t>CLASSIFICATION AND ANALYSIS OF TYPE OF SPINAL MUSCULAR ATROPHY</a:t>
            </a:r>
          </a:p>
        </p:txBody>
      </p:sp>
      <p:sp>
        <p:nvSpPr>
          <p:cNvPr id="6" name="Freeform 6"/>
          <p:cNvSpPr/>
          <p:nvPr/>
        </p:nvSpPr>
        <p:spPr>
          <a:xfrm rot="20196898">
            <a:off x="-1463835" y="7572198"/>
            <a:ext cx="3915412" cy="3623536"/>
          </a:xfrm>
          <a:custGeom>
            <a:avLst/>
            <a:gdLst/>
            <a:ahLst/>
            <a:cxnLst/>
            <a:rect l="l" t="t" r="r" b="b"/>
            <a:pathLst>
              <a:path w="3915412" h="3623536">
                <a:moveTo>
                  <a:pt x="0" y="0"/>
                </a:moveTo>
                <a:lnTo>
                  <a:pt x="3915412" y="0"/>
                </a:lnTo>
                <a:lnTo>
                  <a:pt x="3915412" y="3623536"/>
                </a:lnTo>
                <a:lnTo>
                  <a:pt x="0" y="3623536"/>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254245">
            <a:off x="16471899" y="1175292"/>
            <a:ext cx="3915412" cy="3623536"/>
          </a:xfrm>
          <a:custGeom>
            <a:avLst/>
            <a:gdLst/>
            <a:ahLst/>
            <a:cxnLst/>
            <a:rect l="l" t="t" r="r" b="b"/>
            <a:pathLst>
              <a:path w="3915412" h="3623536">
                <a:moveTo>
                  <a:pt x="0" y="0"/>
                </a:moveTo>
                <a:lnTo>
                  <a:pt x="3915411" y="0"/>
                </a:lnTo>
                <a:lnTo>
                  <a:pt x="3915411" y="3623535"/>
                </a:lnTo>
                <a:lnTo>
                  <a:pt x="0" y="3623535"/>
                </a:lnTo>
                <a:lnTo>
                  <a:pt x="0" y="0"/>
                </a:lnTo>
                <a:close/>
              </a:path>
            </a:pathLst>
          </a:custGeom>
          <a:blipFill>
            <a:blip r:embed="rId5">
              <a:alphaModFix amt="39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TextBox 8"/>
          <p:cNvSpPr txBox="1"/>
          <p:nvPr/>
        </p:nvSpPr>
        <p:spPr>
          <a:xfrm>
            <a:off x="1311209" y="6790580"/>
            <a:ext cx="9378520" cy="1644577"/>
          </a:xfrm>
          <a:prstGeom prst="rect">
            <a:avLst/>
          </a:prstGeom>
        </p:spPr>
        <p:txBody>
          <a:bodyPr lIns="0" tIns="0" rIns="0" bIns="0" rtlCol="0" anchor="t">
            <a:spAutoFit/>
          </a:bodyPr>
          <a:lstStyle/>
          <a:p>
            <a:pPr algn="ctr">
              <a:lnSpc>
                <a:spcPts val="4213"/>
              </a:lnSpc>
            </a:pPr>
            <a:r>
              <a:rPr lang="en-US" sz="3009">
                <a:solidFill>
                  <a:srgbClr val="FFFFFF"/>
                </a:solidFill>
                <a:latin typeface="Overpass Light"/>
                <a:ea typeface="Overpass Light"/>
                <a:cs typeface="Overpass Light"/>
                <a:sym typeface="Overpass Light"/>
              </a:rPr>
              <a:t>By:             Creig Luke Picardo                 (232626036)</a:t>
            </a:r>
          </a:p>
          <a:p>
            <a:pPr algn="ctr">
              <a:lnSpc>
                <a:spcPts val="4213"/>
              </a:lnSpc>
            </a:pPr>
            <a:r>
              <a:rPr lang="en-US" sz="3009">
                <a:solidFill>
                  <a:srgbClr val="FFFFFF"/>
                </a:solidFill>
                <a:latin typeface="Overpass Light"/>
                <a:ea typeface="Overpass Light"/>
                <a:cs typeface="Overpass Light"/>
                <a:sym typeface="Overpass Light"/>
              </a:rPr>
              <a:t>                  Sowmya M Kamath                (232626011)</a:t>
            </a:r>
          </a:p>
          <a:p>
            <a:pPr algn="ctr">
              <a:lnSpc>
                <a:spcPts val="4213"/>
              </a:lnSpc>
              <a:spcBef>
                <a:spcPct val="0"/>
              </a:spcBef>
            </a:pPr>
            <a:r>
              <a:rPr lang="en-US" sz="3009">
                <a:solidFill>
                  <a:srgbClr val="FFFFFF"/>
                </a:solidFill>
                <a:latin typeface="Overpass Light"/>
                <a:ea typeface="Overpass Light"/>
                <a:cs typeface="Overpass Light"/>
                <a:sym typeface="Overpass Light"/>
              </a:rPr>
              <a:t>                    Harishankar Arun C               (232626033)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5571360" y="1513162"/>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761201393"/>
              </p:ext>
            </p:extLst>
          </p:nvPr>
        </p:nvGraphicFramePr>
        <p:xfrm>
          <a:off x="836342" y="1513162"/>
          <a:ext cx="16615316" cy="8512294"/>
        </p:xfrm>
        <a:graphic>
          <a:graphicData uri="http://schemas.openxmlformats.org/drawingml/2006/table">
            <a:tbl>
              <a:tblPr/>
              <a:tblGrid>
                <a:gridCol w="2286883">
                  <a:extLst>
                    <a:ext uri="{9D8B030D-6E8A-4147-A177-3AD203B41FA5}">
                      <a16:colId xmlns:a16="http://schemas.microsoft.com/office/drawing/2014/main" val="20000"/>
                    </a:ext>
                  </a:extLst>
                </a:gridCol>
                <a:gridCol w="3210668">
                  <a:extLst>
                    <a:ext uri="{9D8B030D-6E8A-4147-A177-3AD203B41FA5}">
                      <a16:colId xmlns:a16="http://schemas.microsoft.com/office/drawing/2014/main" val="20001"/>
                    </a:ext>
                  </a:extLst>
                </a:gridCol>
                <a:gridCol w="3300761">
                  <a:extLst>
                    <a:ext uri="{9D8B030D-6E8A-4147-A177-3AD203B41FA5}">
                      <a16:colId xmlns:a16="http://schemas.microsoft.com/office/drawing/2014/main" val="20002"/>
                    </a:ext>
                  </a:extLst>
                </a:gridCol>
                <a:gridCol w="7817004">
                  <a:extLst>
                    <a:ext uri="{9D8B030D-6E8A-4147-A177-3AD203B41FA5}">
                      <a16:colId xmlns:a16="http://schemas.microsoft.com/office/drawing/2014/main" val="20003"/>
                    </a:ext>
                  </a:extLst>
                </a:gridCol>
              </a:tblGrid>
              <a:tr h="920819">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Sources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Objectives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Methodology</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Findings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753890">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a:t>
                      </a:r>
                      <a:r>
                        <a:rPr lang="en-US" sz="1800" err="1">
                          <a:solidFill>
                            <a:srgbClr val="FFFFFF"/>
                          </a:solidFill>
                          <a:latin typeface="Overpass"/>
                          <a:ea typeface="Overpass"/>
                          <a:cs typeface="Overpass"/>
                          <a:sym typeface="Overpass"/>
                        </a:rPr>
                        <a:t>Tapken</a:t>
                      </a:r>
                      <a:r>
                        <a:rPr lang="en-US" sz="1800">
                          <a:solidFill>
                            <a:srgbClr val="FFFFFF"/>
                          </a:solidFill>
                          <a:latin typeface="Overpass"/>
                          <a:ea typeface="Overpass"/>
                          <a:cs typeface="Overpass"/>
                          <a:sym typeface="Overpass"/>
                        </a:rPr>
                        <a:t>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explore SMA’s molecular complexity and</a:t>
                      </a:r>
                    </a:p>
                    <a:p>
                      <a:pPr algn="l">
                        <a:lnSpc>
                          <a:spcPts val="2099"/>
                        </a:lnSpc>
                      </a:pPr>
                      <a:r>
                        <a:rPr lang="en-US" sz="1800">
                          <a:solidFill>
                            <a:srgbClr val="FFFFFF"/>
                          </a:solidFill>
                          <a:latin typeface="Overpass"/>
                          <a:ea typeface="Overpass"/>
                          <a:cs typeface="Overpass"/>
                          <a:sym typeface="Overpass"/>
                        </a:rPr>
                        <a:t>  its impact on biological pathways.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Examination of molecular pathways</a:t>
                      </a:r>
                    </a:p>
                    <a:p>
                      <a:pPr algn="l">
                        <a:lnSpc>
                          <a:spcPts val="2099"/>
                        </a:lnSpc>
                      </a:pPr>
                      <a:r>
                        <a:rPr lang="en-US" sz="1800">
                          <a:solidFill>
                            <a:srgbClr val="FFFFFF"/>
                          </a:solidFill>
                          <a:latin typeface="Overpass"/>
                          <a:ea typeface="Overpass"/>
                          <a:cs typeface="Overpass"/>
                          <a:sym typeface="Overpass"/>
                        </a:rPr>
                        <a:t>  affected by SMA.</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Demonstrated SMA as a multifaceted</a:t>
                      </a:r>
                    </a:p>
                    <a:p>
                      <a:pPr algn="l">
                        <a:lnSpc>
                          <a:spcPts val="2099"/>
                        </a:lnSpc>
                      </a:pPr>
                      <a:r>
                        <a:rPr lang="en-US" sz="1800">
                          <a:solidFill>
                            <a:srgbClr val="FFFFFF"/>
                          </a:solidFill>
                          <a:latin typeface="Overpass"/>
                          <a:ea typeface="Overpass"/>
                          <a:cs typeface="Overpass"/>
                          <a:sym typeface="Overpass"/>
                        </a:rPr>
                        <a:t>  disorder affecting pathways beyond motor neurons.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58434">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Sun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identify cellular and molecular</a:t>
                      </a:r>
                    </a:p>
                    <a:p>
                      <a:pPr algn="l">
                        <a:lnSpc>
                          <a:spcPts val="2099"/>
                        </a:lnSpc>
                      </a:pPr>
                      <a:r>
                        <a:rPr lang="en-US" sz="1800">
                          <a:solidFill>
                            <a:srgbClr val="FFFFFF"/>
                          </a:solidFill>
                          <a:latin typeface="Overpass"/>
                          <a:ea typeface="Overpass"/>
                          <a:cs typeface="Overpass"/>
                          <a:sym typeface="Overpass"/>
                        </a:rPr>
                        <a:t>  mechanisms underlying SMA using severe mouse models.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Single-cell RNA sequencing on spinal cord</a:t>
                      </a:r>
                    </a:p>
                    <a:p>
                      <a:pPr algn="l">
                        <a:lnSpc>
                          <a:spcPts val="2099"/>
                        </a:lnSpc>
                      </a:pPr>
                      <a:r>
                        <a:rPr lang="en-US" sz="1800">
                          <a:solidFill>
                            <a:srgbClr val="FFFFFF"/>
                          </a:solidFill>
                          <a:latin typeface="Overpass"/>
                          <a:ea typeface="Overpass"/>
                          <a:cs typeface="Overpass"/>
                          <a:sym typeface="Overpass"/>
                        </a:rPr>
                        <a:t>  cells in mouse models.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Identified dysregulated spinal cord cell</a:t>
                      </a:r>
                    </a:p>
                    <a:p>
                      <a:pPr algn="l">
                        <a:lnSpc>
                          <a:spcPts val="2099"/>
                        </a:lnSpc>
                      </a:pPr>
                      <a:r>
                        <a:rPr lang="en-US" sz="1800">
                          <a:solidFill>
                            <a:srgbClr val="FFFFFF"/>
                          </a:solidFill>
                          <a:latin typeface="Overpass"/>
                          <a:ea typeface="Overpass"/>
                          <a:cs typeface="Overpass"/>
                          <a:sym typeface="Overpass"/>
                        </a:rPr>
                        <a:t>  types, paving the way for targeted interventions to restore cellular</a:t>
                      </a:r>
                    </a:p>
                    <a:p>
                      <a:pPr algn="l">
                        <a:lnSpc>
                          <a:spcPts val="2099"/>
                        </a:lnSpc>
                      </a:pPr>
                      <a:r>
                        <a:rPr lang="en-US" sz="1800">
                          <a:solidFill>
                            <a:srgbClr val="FFFFFF"/>
                          </a:solidFill>
                          <a:latin typeface="Overpass"/>
                          <a:ea typeface="Overpass"/>
                          <a:cs typeface="Overpass"/>
                          <a:sym typeface="Overpass"/>
                        </a:rPr>
                        <a:t>  homeostasis.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753890">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Maretina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highlight the role of biomarkers in</a:t>
                      </a:r>
                    </a:p>
                    <a:p>
                      <a:pPr algn="l">
                        <a:lnSpc>
                          <a:spcPts val="2099"/>
                        </a:lnSpc>
                      </a:pPr>
                      <a:r>
                        <a:rPr lang="en-US" sz="1800">
                          <a:solidFill>
                            <a:srgbClr val="FFFFFF"/>
                          </a:solidFill>
                          <a:latin typeface="Overpass"/>
                          <a:ea typeface="Overpass"/>
                          <a:cs typeface="Overpass"/>
                          <a:sym typeface="Overpass"/>
                        </a:rPr>
                        <a:t>  monitoring SMA progression and treatment efficacy.</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Analysis of biomarkers in the treatment</a:t>
                      </a:r>
                    </a:p>
                    <a:p>
                      <a:pPr algn="l">
                        <a:lnSpc>
                          <a:spcPts val="2099"/>
                        </a:lnSpc>
                      </a:pPr>
                      <a:r>
                        <a:rPr lang="en-US" sz="1800">
                          <a:solidFill>
                            <a:srgbClr val="FFFFFF"/>
                          </a:solidFill>
                          <a:latin typeface="Overpass"/>
                          <a:ea typeface="Overpass"/>
                          <a:cs typeface="Overpass"/>
                          <a:sym typeface="Overpass"/>
                        </a:rPr>
                        <a:t>  era.</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Biomarkers were found to refine patient</a:t>
                      </a:r>
                    </a:p>
                    <a:p>
                      <a:pPr algn="l">
                        <a:lnSpc>
                          <a:spcPts val="2099"/>
                        </a:lnSpc>
                      </a:pPr>
                      <a:r>
                        <a:rPr lang="en-US" sz="1800">
                          <a:solidFill>
                            <a:srgbClr val="FFFFFF"/>
                          </a:solidFill>
                          <a:latin typeface="Overpass"/>
                          <a:ea typeface="Overpass"/>
                          <a:cs typeface="Overpass"/>
                          <a:sym typeface="Overpass"/>
                        </a:rPr>
                        <a:t>  management by tracking disease progression and therapeutic responses.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953569">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De Lemus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understand the psychosocial dimensions</a:t>
                      </a:r>
                    </a:p>
                    <a:p>
                      <a:pPr algn="l">
                        <a:lnSpc>
                          <a:spcPts val="2099"/>
                        </a:lnSpc>
                      </a:pPr>
                      <a:r>
                        <a:rPr lang="en-US" sz="1800">
                          <a:solidFill>
                            <a:srgbClr val="FFFFFF"/>
                          </a:solidFill>
                          <a:latin typeface="Overpass"/>
                          <a:ea typeface="Overpass"/>
                          <a:cs typeface="Overpass"/>
                          <a:sym typeface="Overpass"/>
                        </a:rPr>
                        <a:t>  of SMA affecting patients and caregivers.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Qualitative study under the PROfuture</a:t>
                      </a:r>
                    </a:p>
                    <a:p>
                      <a:pPr algn="l">
                        <a:lnSpc>
                          <a:spcPts val="2099"/>
                        </a:lnSpc>
                      </a:pPr>
                      <a:r>
                        <a:rPr lang="en-US" sz="1800">
                          <a:solidFill>
                            <a:srgbClr val="FFFFFF"/>
                          </a:solidFill>
                          <a:latin typeface="Overpass"/>
                          <a:ea typeface="Overpass"/>
                          <a:cs typeface="Overpass"/>
                          <a:sym typeface="Overpass"/>
                        </a:rPr>
                        <a:t>  project.</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Revealed significant physical and</a:t>
                      </a:r>
                    </a:p>
                    <a:p>
                      <a:pPr algn="l">
                        <a:lnSpc>
                          <a:spcPts val="2099"/>
                        </a:lnSpc>
                      </a:pPr>
                      <a:r>
                        <a:rPr lang="en-US" sz="1800">
                          <a:solidFill>
                            <a:srgbClr val="FFFFFF"/>
                          </a:solidFill>
                          <a:latin typeface="Overpass"/>
                          <a:ea typeface="Overpass"/>
                          <a:cs typeface="Overpass"/>
                          <a:sym typeface="Overpass"/>
                        </a:rPr>
                        <a:t>  emotional burdens associated with SMA, emphasizing the need for comprehensive</a:t>
                      </a:r>
                    </a:p>
                    <a:p>
                      <a:pPr algn="l">
                        <a:lnSpc>
                          <a:spcPts val="2099"/>
                        </a:lnSpc>
                      </a:pPr>
                      <a:r>
                        <a:rPr lang="en-US" sz="1800">
                          <a:solidFill>
                            <a:srgbClr val="FFFFFF"/>
                          </a:solidFill>
                          <a:latin typeface="Overpass"/>
                          <a:ea typeface="Overpass"/>
                          <a:cs typeface="Overpass"/>
                          <a:sym typeface="Overpass"/>
                        </a:rPr>
                        <a:t>  support systems.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AutoShape 8">
            <a:extLst>
              <a:ext uri="{FF2B5EF4-FFF2-40B4-BE49-F238E27FC236}">
                <a16:creationId xmlns:a16="http://schemas.microsoft.com/office/drawing/2014/main" id="{5442112E-55FA-1465-A7C5-392A08C5B2BE}"/>
              </a:ext>
            </a:extLst>
          </p:cNvPr>
          <p:cNvSpPr/>
          <p:nvPr/>
        </p:nvSpPr>
        <p:spPr>
          <a:xfrm>
            <a:off x="1318143" y="1142178"/>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5" name="TextBox 14">
            <a:extLst>
              <a:ext uri="{FF2B5EF4-FFF2-40B4-BE49-F238E27FC236}">
                <a16:creationId xmlns:a16="http://schemas.microsoft.com/office/drawing/2014/main" id="{53989D47-7D9B-95EC-EAD7-2056EB748B34}"/>
              </a:ext>
            </a:extLst>
          </p:cNvPr>
          <p:cNvSpPr txBox="1"/>
          <p:nvPr/>
        </p:nvSpPr>
        <p:spPr>
          <a:xfrm>
            <a:off x="1318143" y="-107683"/>
            <a:ext cx="8695652" cy="1230722"/>
          </a:xfrm>
          <a:prstGeom prst="rect">
            <a:avLst/>
          </a:prstGeom>
        </p:spPr>
        <p:txBody>
          <a:bodyPr wrap="square" lIns="0" tIns="0" rIns="0" bIns="0" rtlCol="0" anchor="t">
            <a:spAutoFit/>
          </a:bodyPr>
          <a:lstStyle/>
          <a:p>
            <a:pPr algn="l">
              <a:lnSpc>
                <a:spcPts val="10913"/>
              </a:lnSpc>
            </a:pPr>
            <a:r>
              <a:rPr lang="en-US" sz="6000">
                <a:solidFill>
                  <a:srgbClr val="FFFFFF"/>
                </a:solidFill>
                <a:latin typeface="Overpass Light"/>
                <a:ea typeface="Overpass Light"/>
                <a:cs typeface="Overpass Light"/>
                <a:sym typeface="Overpass Light"/>
              </a:rPr>
              <a:t>LITERATURE REVIEW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341426" y="3213019"/>
            <a:ext cx="2579831" cy="2217042"/>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ln w="38100" cap="sq">
              <a:solidFill>
                <a:srgbClr val="FFFFFF"/>
              </a:solidFill>
              <a:prstDash val="solid"/>
              <a:miter/>
            </a:ln>
          </p:spPr>
          <p:txBody>
            <a:bodyPr/>
            <a:lstStyle/>
            <a:p>
              <a:endParaRPr lang="en-IN"/>
            </a:p>
          </p:txBody>
        </p:sp>
        <p:sp>
          <p:nvSpPr>
            <p:cNvPr id="4" name="TextBox 4"/>
            <p:cNvSpPr txBox="1"/>
            <p:nvPr/>
          </p:nvSpPr>
          <p:spPr>
            <a:xfrm>
              <a:off x="114300" y="-95250"/>
              <a:ext cx="584200" cy="793750"/>
            </a:xfrm>
            <a:prstGeom prst="rect">
              <a:avLst/>
            </a:prstGeom>
          </p:spPr>
          <p:txBody>
            <a:bodyPr lIns="50800" tIns="50800" rIns="50800" bIns="50800" rtlCol="0" anchor="ctr"/>
            <a:lstStyle/>
            <a:p>
              <a:pPr algn="ctr">
                <a:lnSpc>
                  <a:spcPts val="3080"/>
                </a:lnSpc>
              </a:pPr>
              <a:endParaRPr/>
            </a:p>
          </p:txBody>
        </p:sp>
      </p:grpSp>
      <p:grpSp>
        <p:nvGrpSpPr>
          <p:cNvPr id="5" name="Group 5"/>
          <p:cNvGrpSpPr/>
          <p:nvPr/>
        </p:nvGrpSpPr>
        <p:grpSpPr>
          <a:xfrm>
            <a:off x="7854084" y="3213019"/>
            <a:ext cx="2579831" cy="2217042"/>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ln w="38100" cap="sq">
              <a:solidFill>
                <a:srgbClr val="FFFFFF"/>
              </a:solidFill>
              <a:prstDash val="solid"/>
              <a:miter/>
            </a:ln>
          </p:spPr>
          <p:txBody>
            <a:bodyPr/>
            <a:lstStyle/>
            <a:p>
              <a:endParaRPr lang="en-IN"/>
            </a:p>
          </p:txBody>
        </p:sp>
        <p:sp>
          <p:nvSpPr>
            <p:cNvPr id="7" name="TextBox 7"/>
            <p:cNvSpPr txBox="1"/>
            <p:nvPr/>
          </p:nvSpPr>
          <p:spPr>
            <a:xfrm>
              <a:off x="114300" y="-95250"/>
              <a:ext cx="584200" cy="793750"/>
            </a:xfrm>
            <a:prstGeom prst="rect">
              <a:avLst/>
            </a:prstGeom>
          </p:spPr>
          <p:txBody>
            <a:bodyPr lIns="50800" tIns="50800" rIns="50800" bIns="50800" rtlCol="0" anchor="ctr"/>
            <a:lstStyle/>
            <a:p>
              <a:pPr marL="0" lvl="0" indent="0" algn="ctr">
                <a:lnSpc>
                  <a:spcPts val="3080"/>
                </a:lnSpc>
                <a:spcBef>
                  <a:spcPct val="0"/>
                </a:spcBef>
              </a:pPr>
              <a:endParaRPr/>
            </a:p>
          </p:txBody>
        </p:sp>
      </p:grpSp>
      <p:grpSp>
        <p:nvGrpSpPr>
          <p:cNvPr id="8" name="Group 8"/>
          <p:cNvGrpSpPr/>
          <p:nvPr/>
        </p:nvGrpSpPr>
        <p:grpSpPr>
          <a:xfrm>
            <a:off x="13366743" y="3213019"/>
            <a:ext cx="2579831" cy="2217042"/>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ln w="38100" cap="sq">
              <a:solidFill>
                <a:srgbClr val="FFFFFF"/>
              </a:solidFill>
              <a:prstDash val="solid"/>
              <a:miter/>
            </a:ln>
          </p:spPr>
          <p:txBody>
            <a:bodyPr/>
            <a:lstStyle/>
            <a:p>
              <a:endParaRPr lang="en-IN"/>
            </a:p>
          </p:txBody>
        </p:sp>
        <p:sp>
          <p:nvSpPr>
            <p:cNvPr id="10" name="TextBox 10"/>
            <p:cNvSpPr txBox="1"/>
            <p:nvPr/>
          </p:nvSpPr>
          <p:spPr>
            <a:xfrm>
              <a:off x="114300" y="-95250"/>
              <a:ext cx="584200" cy="793750"/>
            </a:xfrm>
            <a:prstGeom prst="rect">
              <a:avLst/>
            </a:prstGeom>
          </p:spPr>
          <p:txBody>
            <a:bodyPr lIns="50800" tIns="50800" rIns="50800" bIns="50800" rtlCol="0" anchor="ctr"/>
            <a:lstStyle/>
            <a:p>
              <a:pPr marL="0" lvl="0" indent="0" algn="ctr">
                <a:lnSpc>
                  <a:spcPts val="3080"/>
                </a:lnSpc>
                <a:spcBef>
                  <a:spcPct val="0"/>
                </a:spcBef>
              </a:pPr>
              <a:endParaRPr/>
            </a:p>
          </p:txBody>
        </p:sp>
      </p:grpSp>
      <p:sp>
        <p:nvSpPr>
          <p:cNvPr id="14" name="TextBox 14"/>
          <p:cNvSpPr txBox="1"/>
          <p:nvPr/>
        </p:nvSpPr>
        <p:spPr>
          <a:xfrm>
            <a:off x="1610824" y="709332"/>
            <a:ext cx="13711905" cy="1591350"/>
          </a:xfrm>
          <a:prstGeom prst="rect">
            <a:avLst/>
          </a:prstGeom>
        </p:spPr>
        <p:txBody>
          <a:bodyPr lIns="0" tIns="0" rIns="0" bIns="0" rtlCol="0" anchor="t">
            <a:spAutoFit/>
          </a:bodyPr>
          <a:lstStyle/>
          <a:p>
            <a:pPr marL="0" lvl="0" indent="0" algn="l">
              <a:lnSpc>
                <a:spcPts val="10913"/>
              </a:lnSpc>
              <a:spcBef>
                <a:spcPct val="0"/>
              </a:spcBef>
            </a:pPr>
            <a:r>
              <a:rPr lang="en-US" sz="8661">
                <a:solidFill>
                  <a:srgbClr val="FFFFFF"/>
                </a:solidFill>
                <a:latin typeface="Overpass Light"/>
                <a:ea typeface="Overpass Light"/>
                <a:cs typeface="Overpass Light"/>
                <a:sym typeface="Overpass Light"/>
              </a:rPr>
              <a:t>OBJECTIVE OF THE STUDY</a:t>
            </a:r>
          </a:p>
        </p:txBody>
      </p:sp>
      <p:sp>
        <p:nvSpPr>
          <p:cNvPr id="15" name="TextBox 15"/>
          <p:cNvSpPr txBox="1"/>
          <p:nvPr/>
        </p:nvSpPr>
        <p:spPr>
          <a:xfrm>
            <a:off x="2615544" y="3617428"/>
            <a:ext cx="1829404" cy="1311578"/>
          </a:xfrm>
          <a:prstGeom prst="rect">
            <a:avLst/>
          </a:prstGeom>
        </p:spPr>
        <p:txBody>
          <a:bodyPr lIns="0" tIns="0" rIns="0" bIns="0" rtlCol="0" anchor="t">
            <a:spAutoFit/>
          </a:bodyPr>
          <a:lstStyle/>
          <a:p>
            <a:pPr algn="ctr">
              <a:lnSpc>
                <a:spcPts val="10913"/>
              </a:lnSpc>
            </a:pPr>
            <a:r>
              <a:rPr lang="en-US" sz="8661">
                <a:solidFill>
                  <a:srgbClr val="FFFFFF"/>
                </a:solidFill>
                <a:latin typeface="Overpass Extra-Light"/>
                <a:ea typeface="Overpass Extra-Light"/>
                <a:cs typeface="Overpass Extra-Light"/>
                <a:sym typeface="Overpass Extra-Light"/>
              </a:rPr>
              <a:t>1</a:t>
            </a:r>
          </a:p>
        </p:txBody>
      </p:sp>
      <p:sp>
        <p:nvSpPr>
          <p:cNvPr id="16" name="TextBox 16"/>
          <p:cNvSpPr txBox="1"/>
          <p:nvPr/>
        </p:nvSpPr>
        <p:spPr>
          <a:xfrm>
            <a:off x="8229298" y="3673743"/>
            <a:ext cx="1829404" cy="1311578"/>
          </a:xfrm>
          <a:prstGeom prst="rect">
            <a:avLst/>
          </a:prstGeom>
        </p:spPr>
        <p:txBody>
          <a:bodyPr lIns="0" tIns="0" rIns="0" bIns="0" rtlCol="0" anchor="t">
            <a:spAutoFit/>
          </a:bodyPr>
          <a:lstStyle/>
          <a:p>
            <a:pPr algn="ctr">
              <a:lnSpc>
                <a:spcPts val="10913"/>
              </a:lnSpc>
            </a:pPr>
            <a:r>
              <a:rPr lang="en-US" sz="8661">
                <a:solidFill>
                  <a:srgbClr val="FFFFFF"/>
                </a:solidFill>
                <a:latin typeface="Overpass Extra-Light"/>
                <a:ea typeface="Overpass Extra-Light"/>
                <a:cs typeface="Overpass Extra-Light"/>
                <a:sym typeface="Overpass Extra-Light"/>
              </a:rPr>
              <a:t>2</a:t>
            </a:r>
          </a:p>
        </p:txBody>
      </p:sp>
      <p:sp>
        <p:nvSpPr>
          <p:cNvPr id="17" name="TextBox 17"/>
          <p:cNvSpPr txBox="1"/>
          <p:nvPr/>
        </p:nvSpPr>
        <p:spPr>
          <a:xfrm>
            <a:off x="13741956" y="3617428"/>
            <a:ext cx="1829404" cy="1311578"/>
          </a:xfrm>
          <a:prstGeom prst="rect">
            <a:avLst/>
          </a:prstGeom>
        </p:spPr>
        <p:txBody>
          <a:bodyPr lIns="0" tIns="0" rIns="0" bIns="0" rtlCol="0" anchor="t">
            <a:spAutoFit/>
          </a:bodyPr>
          <a:lstStyle/>
          <a:p>
            <a:pPr algn="ctr">
              <a:lnSpc>
                <a:spcPts val="10913"/>
              </a:lnSpc>
            </a:pPr>
            <a:r>
              <a:rPr lang="en-US" sz="8661">
                <a:solidFill>
                  <a:srgbClr val="FFFFFF"/>
                </a:solidFill>
                <a:latin typeface="Overpass Extra-Light"/>
                <a:ea typeface="Overpass Extra-Light"/>
                <a:cs typeface="Overpass Extra-Light"/>
                <a:sym typeface="Overpass Extra-Light"/>
              </a:rPr>
              <a:t>3</a:t>
            </a:r>
          </a:p>
        </p:txBody>
      </p:sp>
      <p:sp>
        <p:nvSpPr>
          <p:cNvPr id="19" name="TextBox 19"/>
          <p:cNvSpPr txBox="1"/>
          <p:nvPr/>
        </p:nvSpPr>
        <p:spPr>
          <a:xfrm>
            <a:off x="5609553" y="5740487"/>
            <a:ext cx="7068892" cy="50546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Overpass Ultra-Bold"/>
                <a:ea typeface="Overpass Ultra-Bold"/>
                <a:cs typeface="Overpass Ultra-Bold"/>
                <a:sym typeface="Overpass Ultra-Bold"/>
              </a:rPr>
              <a:t>Key Factor Identification</a:t>
            </a:r>
          </a:p>
        </p:txBody>
      </p:sp>
      <p:sp>
        <p:nvSpPr>
          <p:cNvPr id="20" name="TextBox 20"/>
          <p:cNvSpPr txBox="1"/>
          <p:nvPr/>
        </p:nvSpPr>
        <p:spPr>
          <a:xfrm>
            <a:off x="12567886" y="5732385"/>
            <a:ext cx="4263305" cy="505460"/>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Overpass Ultra-Bold"/>
                <a:ea typeface="Overpass Ultra-Bold"/>
                <a:cs typeface="Overpass Ultra-Bold"/>
                <a:sym typeface="Overpass Ultra-Bold"/>
              </a:rPr>
              <a:t>Impact Analysis of Factors</a:t>
            </a:r>
          </a:p>
        </p:txBody>
      </p:sp>
      <p:sp>
        <p:nvSpPr>
          <p:cNvPr id="21" name="TextBox 21"/>
          <p:cNvSpPr txBox="1"/>
          <p:nvPr/>
        </p:nvSpPr>
        <p:spPr>
          <a:xfrm>
            <a:off x="1781334" y="6413420"/>
            <a:ext cx="3710983" cy="2380615"/>
          </a:xfrm>
          <a:prstGeom prst="rect">
            <a:avLst/>
          </a:prstGeom>
        </p:spPr>
        <p:txBody>
          <a:bodyPr lIns="0" tIns="0" rIns="0" bIns="0" rtlCol="0" anchor="t">
            <a:spAutoFit/>
          </a:bodyPr>
          <a:lstStyle/>
          <a:p>
            <a:pPr algn="just">
              <a:lnSpc>
                <a:spcPts val="3080"/>
              </a:lnSpc>
            </a:pPr>
            <a:r>
              <a:rPr lang="en-US" sz="2000">
                <a:solidFill>
                  <a:srgbClr val="FFFFFF"/>
                </a:solidFill>
                <a:latin typeface="Overpass"/>
                <a:ea typeface="Overpass"/>
                <a:cs typeface="Overpass"/>
                <a:sym typeface="Overpass"/>
              </a:rPr>
              <a:t>To classify the type of Spinal Muscular Atrophy of an individual based on the genetic and locomotory factors of the disease. </a:t>
            </a:r>
          </a:p>
          <a:p>
            <a:pPr marL="0" lvl="0" indent="0" algn="ctr">
              <a:lnSpc>
                <a:spcPts val="3080"/>
              </a:lnSpc>
            </a:pPr>
            <a:endParaRPr lang="en-US" sz="2000">
              <a:solidFill>
                <a:srgbClr val="FFFFFF"/>
              </a:solidFill>
              <a:latin typeface="Overpass"/>
              <a:ea typeface="Overpass"/>
              <a:cs typeface="Overpass"/>
              <a:sym typeface="Overpass"/>
            </a:endParaRPr>
          </a:p>
        </p:txBody>
      </p:sp>
      <p:sp>
        <p:nvSpPr>
          <p:cNvPr id="22" name="TextBox 22"/>
          <p:cNvSpPr txBox="1"/>
          <p:nvPr/>
        </p:nvSpPr>
        <p:spPr>
          <a:xfrm>
            <a:off x="7192028" y="6423317"/>
            <a:ext cx="3908719" cy="2380615"/>
          </a:xfrm>
          <a:prstGeom prst="rect">
            <a:avLst/>
          </a:prstGeom>
        </p:spPr>
        <p:txBody>
          <a:bodyPr lIns="0" tIns="0" rIns="0" bIns="0" rtlCol="0" anchor="t">
            <a:spAutoFit/>
          </a:bodyPr>
          <a:lstStyle/>
          <a:p>
            <a:pPr algn="just">
              <a:lnSpc>
                <a:spcPts val="3080"/>
              </a:lnSpc>
            </a:pPr>
            <a:r>
              <a:rPr lang="en-US" sz="2000">
                <a:solidFill>
                  <a:srgbClr val="FFFFFF"/>
                </a:solidFill>
                <a:latin typeface="Overpass"/>
                <a:ea typeface="Overpass"/>
                <a:cs typeface="Overpass"/>
                <a:sym typeface="Overpass"/>
              </a:rPr>
              <a:t>To check which factors are the most important and pivotal and deciding the Type of SMA of an individual. </a:t>
            </a:r>
          </a:p>
          <a:p>
            <a:pPr algn="just">
              <a:lnSpc>
                <a:spcPts val="3080"/>
              </a:lnSpc>
            </a:pPr>
            <a:endParaRPr lang="en-US" sz="2000">
              <a:solidFill>
                <a:srgbClr val="FFFFFF"/>
              </a:solidFill>
              <a:latin typeface="Overpass"/>
              <a:ea typeface="Overpass"/>
              <a:cs typeface="Overpass"/>
              <a:sym typeface="Overpass"/>
            </a:endParaRPr>
          </a:p>
          <a:p>
            <a:pPr marL="0" lvl="0" indent="0" algn="just">
              <a:lnSpc>
                <a:spcPts val="3080"/>
              </a:lnSpc>
            </a:pPr>
            <a:endParaRPr lang="en-US" sz="2000">
              <a:solidFill>
                <a:srgbClr val="FFFFFF"/>
              </a:solidFill>
              <a:latin typeface="Overpass"/>
              <a:ea typeface="Overpass"/>
              <a:cs typeface="Overpass"/>
              <a:sym typeface="Overpass"/>
            </a:endParaRPr>
          </a:p>
        </p:txBody>
      </p:sp>
      <p:sp>
        <p:nvSpPr>
          <p:cNvPr id="23" name="TextBox 23"/>
          <p:cNvSpPr txBox="1"/>
          <p:nvPr/>
        </p:nvSpPr>
        <p:spPr>
          <a:xfrm>
            <a:off x="12795685" y="6390038"/>
            <a:ext cx="3908719" cy="2380615"/>
          </a:xfrm>
          <a:prstGeom prst="rect">
            <a:avLst/>
          </a:prstGeom>
        </p:spPr>
        <p:txBody>
          <a:bodyPr lIns="0" tIns="0" rIns="0" bIns="0" rtlCol="0" anchor="t">
            <a:spAutoFit/>
          </a:bodyPr>
          <a:lstStyle/>
          <a:p>
            <a:pPr algn="just">
              <a:lnSpc>
                <a:spcPts val="3080"/>
              </a:lnSpc>
            </a:pPr>
            <a:r>
              <a:rPr lang="en-US" sz="2000">
                <a:solidFill>
                  <a:srgbClr val="FFFFFF"/>
                </a:solidFill>
                <a:latin typeface="Overpass"/>
                <a:ea typeface="Overpass"/>
                <a:cs typeface="Overpass"/>
                <a:sym typeface="Overpass"/>
              </a:rPr>
              <a:t>To analyze how each of the genetic and locomotory factors help in influencing the type of SMA an individual has. </a:t>
            </a:r>
          </a:p>
          <a:p>
            <a:pPr algn="l">
              <a:lnSpc>
                <a:spcPts val="3080"/>
              </a:lnSpc>
            </a:pPr>
            <a:r>
              <a:rPr lang="en-US" sz="2000">
                <a:solidFill>
                  <a:srgbClr val="FFFFFF"/>
                </a:solidFill>
                <a:latin typeface="Overpass"/>
                <a:ea typeface="Overpass"/>
                <a:cs typeface="Overpass"/>
                <a:sym typeface="Overpass"/>
              </a:rPr>
              <a:t> </a:t>
            </a:r>
          </a:p>
          <a:p>
            <a:pPr marL="0" lvl="0" indent="0" algn="l">
              <a:lnSpc>
                <a:spcPts val="3080"/>
              </a:lnSpc>
            </a:pPr>
            <a:endParaRPr lang="en-US" sz="2000">
              <a:solidFill>
                <a:srgbClr val="FFFFFF"/>
              </a:solidFill>
              <a:latin typeface="Overpass"/>
              <a:ea typeface="Overpass"/>
              <a:cs typeface="Overpass"/>
              <a:sym typeface="Overpass"/>
            </a:endParaRPr>
          </a:p>
        </p:txBody>
      </p:sp>
      <p:sp>
        <p:nvSpPr>
          <p:cNvPr id="24" name="Freeform 24"/>
          <p:cNvSpPr/>
          <p:nvPr/>
        </p:nvSpPr>
        <p:spPr>
          <a:xfrm>
            <a:off x="16306676" y="8367865"/>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25" name="AutoShape 25"/>
          <p:cNvSpPr/>
          <p:nvPr/>
        </p:nvSpPr>
        <p:spPr>
          <a:xfrm flipV="1">
            <a:off x="4921257" y="4302490"/>
            <a:ext cx="2932827" cy="0"/>
          </a:xfrm>
          <a:prstGeom prst="line">
            <a:avLst/>
          </a:prstGeom>
          <a:ln w="38100" cap="flat">
            <a:solidFill>
              <a:srgbClr val="FFFFFF"/>
            </a:solidFill>
            <a:prstDash val="solid"/>
            <a:headEnd type="none" w="sm" len="sm"/>
            <a:tailEnd type="none" w="sm" len="sm"/>
          </a:ln>
        </p:spPr>
        <p:txBody>
          <a:bodyPr/>
          <a:lstStyle/>
          <a:p>
            <a:endParaRPr lang="en-IN"/>
          </a:p>
        </p:txBody>
      </p:sp>
      <p:sp>
        <p:nvSpPr>
          <p:cNvPr id="26" name="AutoShape 26"/>
          <p:cNvSpPr/>
          <p:nvPr/>
        </p:nvSpPr>
        <p:spPr>
          <a:xfrm flipV="1">
            <a:off x="-591401" y="4302490"/>
            <a:ext cx="2932827" cy="0"/>
          </a:xfrm>
          <a:prstGeom prst="line">
            <a:avLst/>
          </a:prstGeom>
          <a:ln w="38100" cap="flat">
            <a:solidFill>
              <a:srgbClr val="FFFFFF"/>
            </a:solidFill>
            <a:prstDash val="solid"/>
            <a:headEnd type="none" w="sm" len="sm"/>
            <a:tailEnd type="none" w="sm" len="sm"/>
          </a:ln>
        </p:spPr>
        <p:txBody>
          <a:bodyPr/>
          <a:lstStyle/>
          <a:p>
            <a:endParaRPr lang="en-IN"/>
          </a:p>
        </p:txBody>
      </p:sp>
      <p:sp>
        <p:nvSpPr>
          <p:cNvPr id="27" name="AutoShape 27"/>
          <p:cNvSpPr/>
          <p:nvPr/>
        </p:nvSpPr>
        <p:spPr>
          <a:xfrm flipV="1">
            <a:off x="15946574" y="4302490"/>
            <a:ext cx="2932827" cy="0"/>
          </a:xfrm>
          <a:prstGeom prst="line">
            <a:avLst/>
          </a:prstGeom>
          <a:ln w="38100" cap="flat">
            <a:solidFill>
              <a:srgbClr val="FFFFFF"/>
            </a:solidFill>
            <a:prstDash val="solid"/>
            <a:headEnd type="none" w="sm" len="sm"/>
            <a:tailEnd type="none" w="sm" len="sm"/>
          </a:ln>
        </p:spPr>
        <p:txBody>
          <a:bodyPr/>
          <a:lstStyle/>
          <a:p>
            <a:endParaRPr lang="en-IN"/>
          </a:p>
        </p:txBody>
      </p:sp>
      <p:sp>
        <p:nvSpPr>
          <p:cNvPr id="28" name="AutoShape 28"/>
          <p:cNvSpPr/>
          <p:nvPr/>
        </p:nvSpPr>
        <p:spPr>
          <a:xfrm flipV="1">
            <a:off x="10433916" y="4302490"/>
            <a:ext cx="2932827" cy="0"/>
          </a:xfrm>
          <a:prstGeom prst="line">
            <a:avLst/>
          </a:prstGeom>
          <a:ln w="38100" cap="flat">
            <a:solidFill>
              <a:srgbClr val="FFFFFF"/>
            </a:solidFill>
            <a:prstDash val="solid"/>
            <a:headEnd type="none" w="sm" len="sm"/>
            <a:tailEnd type="none" w="sm" len="sm"/>
          </a:ln>
        </p:spPr>
        <p:txBody>
          <a:bodyPr/>
          <a:lstStyle/>
          <a:p>
            <a:endParaRPr lang="en-IN"/>
          </a:p>
        </p:txBody>
      </p:sp>
      <p:sp>
        <p:nvSpPr>
          <p:cNvPr id="11" name="AutoShape 8">
            <a:extLst>
              <a:ext uri="{FF2B5EF4-FFF2-40B4-BE49-F238E27FC236}">
                <a16:creationId xmlns:a16="http://schemas.microsoft.com/office/drawing/2014/main" id="{170EB655-3A89-AC3A-FFBC-13B62D7F3F00}"/>
              </a:ext>
            </a:extLst>
          </p:cNvPr>
          <p:cNvSpPr/>
          <p:nvPr/>
        </p:nvSpPr>
        <p:spPr>
          <a:xfrm>
            <a:off x="1655101" y="2102702"/>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9">
            <a:extLst>
              <a:ext uri="{FF2B5EF4-FFF2-40B4-BE49-F238E27FC236}">
                <a16:creationId xmlns:a16="http://schemas.microsoft.com/office/drawing/2014/main" id="{0554DD77-4C90-66BC-4D2D-EE3A30B91BC0}"/>
              </a:ext>
            </a:extLst>
          </p:cNvPr>
          <p:cNvSpPr txBox="1"/>
          <p:nvPr/>
        </p:nvSpPr>
        <p:spPr>
          <a:xfrm>
            <a:off x="96895" y="5740487"/>
            <a:ext cx="7068892" cy="425245"/>
          </a:xfrm>
          <a:prstGeom prst="rect">
            <a:avLst/>
          </a:prstGeom>
        </p:spPr>
        <p:txBody>
          <a:bodyPr lIns="0" tIns="0" rIns="0" bIns="0" rtlCol="0" anchor="t">
            <a:spAutoFit/>
          </a:bodyPr>
          <a:lstStyle/>
          <a:p>
            <a:pPr marL="0" lvl="0" indent="0" algn="ctr">
              <a:lnSpc>
                <a:spcPts val="3640"/>
              </a:lnSpc>
              <a:spcBef>
                <a:spcPct val="0"/>
              </a:spcBef>
            </a:pPr>
            <a:r>
              <a:rPr lang="en-US" sz="2600" b="1">
                <a:solidFill>
                  <a:srgbClr val="FFFFFF"/>
                </a:solidFill>
                <a:latin typeface="Overpass Ultra-Bold"/>
                <a:ea typeface="Overpass Ultra-Bold"/>
                <a:cs typeface="Overpass Ultra-Bold"/>
                <a:sym typeface="Overpass Ultra-Bold"/>
              </a:rPr>
              <a:t>Classify the type of SMA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914399" y="1694986"/>
            <a:ext cx="15700918" cy="8215374"/>
            <a:chOff x="458641" y="0"/>
            <a:chExt cx="15095320" cy="11566944"/>
          </a:xfrm>
        </p:grpSpPr>
        <p:pic>
          <p:nvPicPr>
            <p:cNvPr id="3" name="Picture 3"/>
            <p:cNvPicPr>
              <a:picLocks noChangeAspect="1"/>
            </p:cNvPicPr>
            <p:nvPr/>
          </p:nvPicPr>
          <p:blipFill>
            <a:blip r:embed="rId2"/>
            <a:srcRect l="2811" t="4962" r="4674" b="4962"/>
            <a:stretch/>
          </p:blipFill>
          <p:spPr>
            <a:xfrm>
              <a:off x="458641" y="0"/>
              <a:ext cx="15095320" cy="11566944"/>
            </a:xfrm>
            <a:prstGeom prst="rect">
              <a:avLst/>
            </a:prstGeom>
          </p:spPr>
        </p:pic>
      </p:grpSp>
      <p:sp>
        <p:nvSpPr>
          <p:cNvPr id="4" name="Freeform 4"/>
          <p:cNvSpPr/>
          <p:nvPr/>
        </p:nvSpPr>
        <p:spPr>
          <a:xfrm rot="7845053">
            <a:off x="16494629" y="7900048"/>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AutoShape 8">
            <a:extLst>
              <a:ext uri="{FF2B5EF4-FFF2-40B4-BE49-F238E27FC236}">
                <a16:creationId xmlns:a16="http://schemas.microsoft.com/office/drawing/2014/main" id="{B14702C6-5778-A53D-EF9E-670B58D0F7D3}"/>
              </a:ext>
            </a:extLst>
          </p:cNvPr>
          <p:cNvSpPr/>
          <p:nvPr/>
        </p:nvSpPr>
        <p:spPr>
          <a:xfrm>
            <a:off x="1273538" y="1358872"/>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4">
            <a:extLst>
              <a:ext uri="{FF2B5EF4-FFF2-40B4-BE49-F238E27FC236}">
                <a16:creationId xmlns:a16="http://schemas.microsoft.com/office/drawing/2014/main" id="{4050493B-93BE-DA4A-9D1F-266A7B8C7A3C}"/>
              </a:ext>
            </a:extLst>
          </p:cNvPr>
          <p:cNvSpPr txBox="1"/>
          <p:nvPr/>
        </p:nvSpPr>
        <p:spPr>
          <a:xfrm>
            <a:off x="1273537" y="109011"/>
            <a:ext cx="10167613" cy="1230722"/>
          </a:xfrm>
          <a:prstGeom prst="rect">
            <a:avLst/>
          </a:prstGeom>
        </p:spPr>
        <p:txBody>
          <a:bodyPr wrap="square" lIns="0" tIns="0" rIns="0" bIns="0" rtlCol="0" anchor="t">
            <a:spAutoFit/>
          </a:bodyPr>
          <a:lstStyle/>
          <a:p>
            <a:pPr algn="l">
              <a:lnSpc>
                <a:spcPts val="10913"/>
              </a:lnSpc>
            </a:pPr>
            <a:r>
              <a:rPr lang="en-US" sz="6000">
                <a:solidFill>
                  <a:srgbClr val="FFFFFF"/>
                </a:solidFill>
                <a:latin typeface="Overpass Light"/>
                <a:ea typeface="Overpass Light"/>
                <a:cs typeface="Overpass Light"/>
                <a:sym typeface="Overpass Light"/>
              </a:rPr>
              <a:t>RESEARCH 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7845053">
            <a:off x="16688447" y="180749"/>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2">
              <a:alphaModFix amt="7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1206630" y="750986"/>
            <a:ext cx="13318594" cy="1174794"/>
          </a:xfrm>
          <a:prstGeom prst="rect">
            <a:avLst/>
          </a:prstGeom>
        </p:spPr>
        <p:txBody>
          <a:bodyPr lIns="0" tIns="0" rIns="0" bIns="0" rtlCol="0" anchor="t">
            <a:spAutoFit/>
          </a:bodyPr>
          <a:lstStyle/>
          <a:p>
            <a:pPr marL="0" lvl="0" indent="0" algn="l">
              <a:lnSpc>
                <a:spcPts val="8009"/>
              </a:lnSpc>
              <a:spcBef>
                <a:spcPct val="0"/>
              </a:spcBef>
            </a:pPr>
            <a:r>
              <a:rPr lang="en-US" sz="6357">
                <a:solidFill>
                  <a:srgbClr val="FFFFFF"/>
                </a:solidFill>
                <a:latin typeface="Overpass Light"/>
                <a:ea typeface="Overpass Light"/>
                <a:cs typeface="Overpass Light"/>
                <a:sym typeface="Overpass Light"/>
              </a:rPr>
              <a:t>RESEARCH METHODOLOGY</a:t>
            </a:r>
          </a:p>
        </p:txBody>
      </p:sp>
      <p:sp>
        <p:nvSpPr>
          <p:cNvPr id="8" name="TextBox 8"/>
          <p:cNvSpPr txBox="1"/>
          <p:nvPr/>
        </p:nvSpPr>
        <p:spPr>
          <a:xfrm>
            <a:off x="949003" y="3582985"/>
            <a:ext cx="16389994" cy="7078861"/>
          </a:xfrm>
          <a:prstGeom prst="rect">
            <a:avLst/>
          </a:prstGeom>
        </p:spPr>
        <p:txBody>
          <a:bodyPr wrap="square" lIns="0" tIns="0" rIns="0" bIns="0" rtlCol="0" anchor="t">
            <a:spAutoFit/>
          </a:bodyPr>
          <a:lstStyle/>
          <a:p>
            <a:pPr algn="l">
              <a:lnSpc>
                <a:spcPts val="2379"/>
              </a:lnSpc>
            </a:pPr>
            <a:r>
              <a:rPr lang="en-US" sz="2203" b="1" spc="138">
                <a:solidFill>
                  <a:srgbClr val="FFFFFF"/>
                </a:solidFill>
                <a:latin typeface="Canva Sans Bold"/>
                <a:ea typeface="Canva Sans Bold"/>
                <a:cs typeface="Canva Sans Bold"/>
                <a:sym typeface="Canva Sans Bold"/>
              </a:rPr>
              <a:t>Diagnosis Age </a:t>
            </a:r>
            <a:r>
              <a:rPr lang="en-US" sz="2203" spc="138">
                <a:solidFill>
                  <a:srgbClr val="FFFFFF"/>
                </a:solidFill>
                <a:latin typeface="Canva Sans"/>
                <a:ea typeface="Canva Sans"/>
                <a:cs typeface="Canva Sans"/>
                <a:sym typeface="Canva Sans"/>
              </a:rPr>
              <a:t> The age at which SMA was diagnosed.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Diagnostic Test Type :</a:t>
            </a:r>
            <a:r>
              <a:rPr lang="en-US" sz="2203" spc="138">
                <a:solidFill>
                  <a:srgbClr val="FFFFFF"/>
                </a:solidFill>
                <a:latin typeface="Canva Sans"/>
                <a:ea typeface="Canva Sans"/>
                <a:cs typeface="Canva Sans"/>
                <a:sym typeface="Canva Sans"/>
              </a:rPr>
              <a:t> Diagnostic method used for SMA detection; Multiplex ligation-dependent probe amplification (MLPA) or Sequencing </a:t>
            </a:r>
          </a:p>
          <a:p>
            <a:pPr algn="l">
              <a:lnSpc>
                <a:spcPts val="2379"/>
              </a:lnSpc>
            </a:pPr>
            <a:r>
              <a:rPr lang="en-US" sz="2203" spc="138">
                <a:solidFill>
                  <a:srgbClr val="FFFFFF"/>
                </a:solidFill>
                <a:latin typeface="Canva Sans"/>
                <a:ea typeface="Canva Sans"/>
                <a:cs typeface="Canva Sans"/>
                <a:sym typeface="Canva Sans"/>
              </a:rPr>
              <a:t> </a:t>
            </a:r>
          </a:p>
          <a:p>
            <a:pPr algn="just">
              <a:lnSpc>
                <a:spcPts val="2379"/>
              </a:lnSpc>
            </a:pPr>
            <a:r>
              <a:rPr lang="en-US" sz="2203" b="1" spc="138">
                <a:solidFill>
                  <a:srgbClr val="FFFFFF"/>
                </a:solidFill>
                <a:latin typeface="Canva Sans Bold"/>
                <a:ea typeface="Canva Sans Bold"/>
                <a:cs typeface="Canva Sans Bold"/>
                <a:sym typeface="Canva Sans Bold"/>
              </a:rPr>
              <a:t>Zygosity </a:t>
            </a:r>
            <a:r>
              <a:rPr lang="en-US" sz="2203" spc="138">
                <a:solidFill>
                  <a:srgbClr val="FFFFFF"/>
                </a:solidFill>
                <a:latin typeface="Canva Sans"/>
                <a:ea typeface="Canva Sans"/>
                <a:cs typeface="Canva Sans"/>
                <a:sym typeface="Canva Sans"/>
              </a:rPr>
              <a:t>- Genetic Study Result: Zygosity (whether an individual has one or both defective SMN1 genes).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Mutation Type :</a:t>
            </a:r>
            <a:r>
              <a:rPr lang="en-US" sz="2203" spc="138">
                <a:solidFill>
                  <a:srgbClr val="FFFFFF"/>
                </a:solidFill>
                <a:latin typeface="Canva Sans"/>
                <a:ea typeface="Canva Sans"/>
                <a:cs typeface="Canva Sans"/>
                <a:sym typeface="Canva Sans"/>
              </a:rPr>
              <a:t> Mutation Types being Point mutation, exon-7 deletion, Deletion of exon 7 to 8, duplication of exon 7 to 8.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SMN2 Copies </a:t>
            </a:r>
            <a:r>
              <a:rPr lang="en-US" sz="2203" spc="138">
                <a:solidFill>
                  <a:srgbClr val="FFFFFF"/>
                </a:solidFill>
                <a:latin typeface="Canva Sans"/>
                <a:ea typeface="Canva Sans"/>
                <a:cs typeface="Canva Sans"/>
                <a:sym typeface="Canva Sans"/>
              </a:rPr>
              <a:t>: The number of copies of the genetic material SMN2. The copies can range in quantity from 1 to 5.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Gastrostomy :</a:t>
            </a:r>
            <a:r>
              <a:rPr lang="en-US" sz="2203" spc="138">
                <a:solidFill>
                  <a:srgbClr val="FFFFFF"/>
                </a:solidFill>
                <a:latin typeface="Canva Sans"/>
                <a:ea typeface="Canva Sans"/>
                <a:cs typeface="Canva Sans"/>
                <a:sym typeface="Canva Sans"/>
              </a:rPr>
              <a:t> The factor for patients requiring a feeding tube (gastrostomy).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Tracheostomy :</a:t>
            </a:r>
            <a:r>
              <a:rPr lang="en-US" sz="2203" spc="138">
                <a:solidFill>
                  <a:srgbClr val="FFFFFF"/>
                </a:solidFill>
                <a:latin typeface="Canva Sans"/>
                <a:ea typeface="Canva Sans"/>
                <a:cs typeface="Canva Sans"/>
                <a:sym typeface="Canva Sans"/>
              </a:rPr>
              <a:t> The factor for patients requiring a breathing tube (tracheostomy).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b="1" spc="138">
                <a:solidFill>
                  <a:srgbClr val="FFFFFF"/>
                </a:solidFill>
                <a:latin typeface="Canva Sans Bold"/>
                <a:ea typeface="Canva Sans Bold"/>
                <a:cs typeface="Canva Sans Bold"/>
                <a:sym typeface="Canva Sans Bold"/>
              </a:rPr>
              <a:t>Locomotion : </a:t>
            </a:r>
            <a:r>
              <a:rPr lang="en-US" sz="2203" spc="138">
                <a:solidFill>
                  <a:srgbClr val="FFFFFF"/>
                </a:solidFill>
                <a:latin typeface="Canva Sans"/>
                <a:ea typeface="Canva Sans"/>
                <a:cs typeface="Canva Sans"/>
                <a:sym typeface="Canva Sans"/>
              </a:rPr>
              <a:t>The amount of movement the patient with SMA can make: No movement, minimal movement, Sit, Walk, or mild leg weakness.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r>
              <a:rPr lang="en-US" sz="2203" spc="138">
                <a:solidFill>
                  <a:srgbClr val="FFFFFF"/>
                </a:solidFill>
                <a:latin typeface="Canva Sans"/>
                <a:ea typeface="Canva Sans"/>
                <a:cs typeface="Canva Sans"/>
                <a:sym typeface="Canva Sans"/>
              </a:rPr>
              <a:t> </a:t>
            </a:r>
          </a:p>
          <a:p>
            <a:pPr algn="l">
              <a:lnSpc>
                <a:spcPts val="2379"/>
              </a:lnSpc>
            </a:pPr>
            <a:endParaRPr lang="en-US" sz="2203" spc="138">
              <a:solidFill>
                <a:srgbClr val="FFFFFF"/>
              </a:solidFill>
              <a:latin typeface="Canva Sans"/>
              <a:ea typeface="Canva Sans"/>
              <a:cs typeface="Canva Sans"/>
              <a:sym typeface="Canva Sans"/>
            </a:endParaRPr>
          </a:p>
        </p:txBody>
      </p:sp>
      <p:sp>
        <p:nvSpPr>
          <p:cNvPr id="9" name="TextBox 9"/>
          <p:cNvSpPr txBox="1"/>
          <p:nvPr/>
        </p:nvSpPr>
        <p:spPr>
          <a:xfrm>
            <a:off x="1162025" y="2216952"/>
            <a:ext cx="873728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Variables used for analysis </a:t>
            </a:r>
          </a:p>
        </p:txBody>
      </p:sp>
      <p:sp>
        <p:nvSpPr>
          <p:cNvPr id="10" name="AutoShape 8">
            <a:extLst>
              <a:ext uri="{FF2B5EF4-FFF2-40B4-BE49-F238E27FC236}">
                <a16:creationId xmlns:a16="http://schemas.microsoft.com/office/drawing/2014/main" id="{E78EB01A-E945-E6AA-EDBF-2D2C6AC04232}"/>
              </a:ext>
            </a:extLst>
          </p:cNvPr>
          <p:cNvSpPr/>
          <p:nvPr/>
        </p:nvSpPr>
        <p:spPr>
          <a:xfrm>
            <a:off x="1206630" y="1738013"/>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7845053">
            <a:off x="16889169" y="1479684"/>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4217362397"/>
              </p:ext>
            </p:extLst>
          </p:nvPr>
        </p:nvGraphicFramePr>
        <p:xfrm>
          <a:off x="735981" y="2394263"/>
          <a:ext cx="15762687" cy="7179073"/>
        </p:xfrm>
        <a:graphic>
          <a:graphicData uri="http://schemas.openxmlformats.org/drawingml/2006/table">
            <a:tbl>
              <a:tblPr/>
              <a:tblGrid>
                <a:gridCol w="2493516">
                  <a:extLst>
                    <a:ext uri="{9D8B030D-6E8A-4147-A177-3AD203B41FA5}">
                      <a16:colId xmlns:a16="http://schemas.microsoft.com/office/drawing/2014/main" val="20000"/>
                    </a:ext>
                  </a:extLst>
                </a:gridCol>
                <a:gridCol w="1410070">
                  <a:extLst>
                    <a:ext uri="{9D8B030D-6E8A-4147-A177-3AD203B41FA5}">
                      <a16:colId xmlns:a16="http://schemas.microsoft.com/office/drawing/2014/main" val="20001"/>
                    </a:ext>
                  </a:extLst>
                </a:gridCol>
                <a:gridCol w="1410070">
                  <a:extLst>
                    <a:ext uri="{9D8B030D-6E8A-4147-A177-3AD203B41FA5}">
                      <a16:colId xmlns:a16="http://schemas.microsoft.com/office/drawing/2014/main" val="20002"/>
                    </a:ext>
                  </a:extLst>
                </a:gridCol>
                <a:gridCol w="1410070">
                  <a:extLst>
                    <a:ext uri="{9D8B030D-6E8A-4147-A177-3AD203B41FA5}">
                      <a16:colId xmlns:a16="http://schemas.microsoft.com/office/drawing/2014/main" val="20003"/>
                    </a:ext>
                  </a:extLst>
                </a:gridCol>
                <a:gridCol w="1410070">
                  <a:extLst>
                    <a:ext uri="{9D8B030D-6E8A-4147-A177-3AD203B41FA5}">
                      <a16:colId xmlns:a16="http://schemas.microsoft.com/office/drawing/2014/main" val="20004"/>
                    </a:ext>
                  </a:extLst>
                </a:gridCol>
                <a:gridCol w="1786294">
                  <a:extLst>
                    <a:ext uri="{9D8B030D-6E8A-4147-A177-3AD203B41FA5}">
                      <a16:colId xmlns:a16="http://schemas.microsoft.com/office/drawing/2014/main" val="20005"/>
                    </a:ext>
                  </a:extLst>
                </a:gridCol>
                <a:gridCol w="1778654">
                  <a:extLst>
                    <a:ext uri="{9D8B030D-6E8A-4147-A177-3AD203B41FA5}">
                      <a16:colId xmlns:a16="http://schemas.microsoft.com/office/drawing/2014/main" val="20006"/>
                    </a:ext>
                  </a:extLst>
                </a:gridCol>
                <a:gridCol w="1333990">
                  <a:extLst>
                    <a:ext uri="{9D8B030D-6E8A-4147-A177-3AD203B41FA5}">
                      <a16:colId xmlns:a16="http://schemas.microsoft.com/office/drawing/2014/main" val="20007"/>
                    </a:ext>
                  </a:extLst>
                </a:gridCol>
                <a:gridCol w="1319883">
                  <a:extLst>
                    <a:ext uri="{9D8B030D-6E8A-4147-A177-3AD203B41FA5}">
                      <a16:colId xmlns:a16="http://schemas.microsoft.com/office/drawing/2014/main" val="20008"/>
                    </a:ext>
                  </a:extLst>
                </a:gridCol>
                <a:gridCol w="1410070">
                  <a:extLst>
                    <a:ext uri="{9D8B030D-6E8A-4147-A177-3AD203B41FA5}">
                      <a16:colId xmlns:a16="http://schemas.microsoft.com/office/drawing/2014/main" val="20009"/>
                    </a:ext>
                  </a:extLst>
                </a:gridCol>
              </a:tblGrid>
              <a:tr h="1011526">
                <a:tc>
                  <a:txBody>
                    <a:bodyPr/>
                    <a:lstStyle/>
                    <a:p>
                      <a:pPr algn="l">
                        <a:lnSpc>
                          <a:spcPts val="3079"/>
                        </a:lnSpc>
                        <a:defRPr/>
                      </a:pPr>
                      <a:r>
                        <a:rPr lang="en-US" sz="2800" b="1">
                          <a:solidFill>
                            <a:srgbClr val="FFFFFF"/>
                          </a:solidFill>
                          <a:latin typeface="Overpass"/>
                          <a:ea typeface="Overpass"/>
                          <a:cs typeface="Overpass"/>
                          <a:sym typeface="Overpass"/>
                        </a:rPr>
                        <a:t>  </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vars</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n</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mean</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err="1">
                          <a:solidFill>
                            <a:srgbClr val="FFFFFF"/>
                          </a:solidFill>
                          <a:latin typeface="Overpass"/>
                          <a:ea typeface="Overpass"/>
                          <a:cs typeface="Overpass"/>
                          <a:sym typeface="Overpass"/>
                        </a:rPr>
                        <a:t>sd</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median</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trimmed</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mad</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min</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800" b="1">
                          <a:solidFill>
                            <a:srgbClr val="FFFFFF"/>
                          </a:solidFill>
                          <a:latin typeface="Overpass"/>
                          <a:ea typeface="Overpass"/>
                          <a:cs typeface="Overpass"/>
                          <a:sym typeface="Overpass"/>
                        </a:rPr>
                        <a:t>max</a:t>
                      </a:r>
                      <a:endParaRPr lang="en-US" sz="28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Diagnosisage</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12.53</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12.72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9</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10.14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8.90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61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598658">
                <a:tc>
                  <a:txBody>
                    <a:bodyPr/>
                    <a:lstStyle/>
                    <a:p>
                      <a:pPr algn="l">
                        <a:lnSpc>
                          <a:spcPts val="3079"/>
                        </a:lnSpc>
                        <a:defRPr/>
                      </a:pPr>
                      <a:r>
                        <a:rPr lang="en-US" sz="2400" b="1">
                          <a:solidFill>
                            <a:srgbClr val="FFFFFF"/>
                          </a:solidFill>
                          <a:latin typeface="Overpass"/>
                          <a:ea typeface="Overpass"/>
                          <a:cs typeface="Overpass"/>
                          <a:sym typeface="Overpass"/>
                        </a:rPr>
                        <a:t>RGender</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1.42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0.50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1.40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RDiagnosticTest</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3</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1.06</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0.25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RGeneticStudy</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1.08</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0.28</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622569">
                <a:tc>
                  <a:txBody>
                    <a:bodyPr/>
                    <a:lstStyle/>
                    <a:p>
                      <a:pPr algn="l">
                        <a:lnSpc>
                          <a:spcPts val="3079"/>
                        </a:lnSpc>
                        <a:defRPr/>
                      </a:pPr>
                      <a:r>
                        <a:rPr lang="en-US" sz="2400" b="1" err="1">
                          <a:solidFill>
                            <a:srgbClr val="FFFFFF"/>
                          </a:solidFill>
                          <a:latin typeface="Overpass"/>
                          <a:ea typeface="Overpass"/>
                          <a:cs typeface="Overpass"/>
                          <a:sym typeface="Overpass"/>
                        </a:rPr>
                        <a:t>RMutationType</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2.30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0.65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2.37</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RSMN2Copies</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6</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2.87</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0.74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3</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2.84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RGastrostomy</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7</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0.09</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0.29</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RTracheostomy</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8</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0.07</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0.26</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0.00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622569">
                <a:tc>
                  <a:txBody>
                    <a:bodyPr/>
                    <a:lstStyle/>
                    <a:p>
                      <a:pPr algn="l">
                        <a:lnSpc>
                          <a:spcPts val="3079"/>
                        </a:lnSpc>
                        <a:defRPr/>
                      </a:pPr>
                      <a:r>
                        <a:rPr lang="en-US" sz="2400" b="1">
                          <a:solidFill>
                            <a:srgbClr val="FFFFFF"/>
                          </a:solidFill>
                          <a:latin typeface="Overpass"/>
                          <a:ea typeface="Overpass"/>
                          <a:cs typeface="Overpass"/>
                          <a:sym typeface="Overpass"/>
                        </a:rPr>
                        <a:t>RLocomotion</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9</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3.21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3</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3.21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1.48</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5</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588337">
                <a:tc>
                  <a:txBody>
                    <a:bodyPr/>
                    <a:lstStyle/>
                    <a:p>
                      <a:pPr algn="l">
                        <a:lnSpc>
                          <a:spcPts val="3079"/>
                        </a:lnSpc>
                        <a:defRPr/>
                      </a:pPr>
                      <a:r>
                        <a:rPr lang="en-US" sz="2400" b="1" err="1">
                          <a:solidFill>
                            <a:srgbClr val="FFFFFF"/>
                          </a:solidFill>
                          <a:latin typeface="Overpass"/>
                          <a:ea typeface="Overpass"/>
                          <a:cs typeface="Overpass"/>
                          <a:sym typeface="Overpass"/>
                        </a:rPr>
                        <a:t>SMAtype</a:t>
                      </a:r>
                      <a:r>
                        <a:rPr lang="en-US" sz="2400" b="1">
                          <a:solidFill>
                            <a:srgbClr val="FFFFFF"/>
                          </a:solidFill>
                          <a:latin typeface="Overpass"/>
                          <a:ea typeface="Overpass"/>
                          <a:cs typeface="Overpass"/>
                          <a:sym typeface="Overpass"/>
                        </a:rPr>
                        <a:t>*</a:t>
                      </a:r>
                      <a:endParaRPr lang="en-US" sz="2400" b="1"/>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10</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201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2.22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0.92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2.17</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1.48</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1</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3079"/>
                        </a:lnSpc>
                        <a:defRPr/>
                      </a:pPr>
                      <a:r>
                        <a:rPr lang="en-US" sz="2199">
                          <a:solidFill>
                            <a:srgbClr val="FFFFFF"/>
                          </a:solidFill>
                          <a:latin typeface="Overpass"/>
                          <a:ea typeface="Overpass"/>
                          <a:cs typeface="Overpass"/>
                          <a:sym typeface="Overpass"/>
                        </a:rPr>
                        <a:t>4</a:t>
                      </a:r>
                      <a:endParaRPr lang="en-US" sz="1100"/>
                    </a:p>
                  </a:txBody>
                  <a:tcPr marL="28575" marR="28575" marT="28575" marB="2857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 name="AutoShape 5">
            <a:extLst>
              <a:ext uri="{FF2B5EF4-FFF2-40B4-BE49-F238E27FC236}">
                <a16:creationId xmlns:a16="http://schemas.microsoft.com/office/drawing/2014/main" id="{2F5016D4-F539-DCB8-8BE5-39CABC3DEC3C}"/>
              </a:ext>
            </a:extLst>
          </p:cNvPr>
          <p:cNvSpPr/>
          <p:nvPr/>
        </p:nvSpPr>
        <p:spPr>
          <a:xfrm>
            <a:off x="934353" y="1550053"/>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9" name="TextBox 10">
            <a:extLst>
              <a:ext uri="{FF2B5EF4-FFF2-40B4-BE49-F238E27FC236}">
                <a16:creationId xmlns:a16="http://schemas.microsoft.com/office/drawing/2014/main" id="{AC79CDBD-B92C-F732-A5BF-DCE4C429316B}"/>
              </a:ext>
            </a:extLst>
          </p:cNvPr>
          <p:cNvSpPr txBox="1"/>
          <p:nvPr/>
        </p:nvSpPr>
        <p:spPr>
          <a:xfrm>
            <a:off x="934353" y="780612"/>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DESCRIPTIVES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7845053">
            <a:off x="348606" y="4423807"/>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13677" y="6004493"/>
            <a:ext cx="10508883" cy="4038077"/>
          </a:xfrm>
          <a:custGeom>
            <a:avLst/>
            <a:gdLst/>
            <a:ahLst/>
            <a:cxnLst/>
            <a:rect l="l" t="t" r="r" b="b"/>
            <a:pathLst>
              <a:path w="10291400" h="3563397">
                <a:moveTo>
                  <a:pt x="0" y="0"/>
                </a:moveTo>
                <a:lnTo>
                  <a:pt x="10291400" y="0"/>
                </a:lnTo>
                <a:lnTo>
                  <a:pt x="10291400" y="3563397"/>
                </a:lnTo>
                <a:lnTo>
                  <a:pt x="0" y="3563397"/>
                </a:lnTo>
                <a:lnTo>
                  <a:pt x="0" y="0"/>
                </a:lnTo>
                <a:close/>
              </a:path>
            </a:pathLst>
          </a:custGeom>
          <a:blipFill>
            <a:blip r:embed="rId5"/>
            <a:stretch>
              <a:fillRect/>
            </a:stretch>
          </a:blipFill>
        </p:spPr>
        <p:txBody>
          <a:bodyPr/>
          <a:lstStyle/>
          <a:p>
            <a:endParaRPr lang="en-IN"/>
          </a:p>
        </p:txBody>
      </p:sp>
      <p:pic>
        <p:nvPicPr>
          <p:cNvPr id="11" name="Picture 10" descr="A table with numbers and letters&#10;&#10;Description automatically generated">
            <a:extLst>
              <a:ext uri="{FF2B5EF4-FFF2-40B4-BE49-F238E27FC236}">
                <a16:creationId xmlns:a16="http://schemas.microsoft.com/office/drawing/2014/main" id="{BE33015E-3CA8-BB52-BB16-5ADEF8B66A81}"/>
              </a:ext>
            </a:extLst>
          </p:cNvPr>
          <p:cNvPicPr>
            <a:picLocks noChangeAspect="1"/>
          </p:cNvPicPr>
          <p:nvPr/>
        </p:nvPicPr>
        <p:blipFill>
          <a:blip r:embed="rId6"/>
          <a:stretch>
            <a:fillRect/>
          </a:stretch>
        </p:blipFill>
        <p:spPr>
          <a:xfrm>
            <a:off x="713677" y="1338383"/>
            <a:ext cx="10508883" cy="4365846"/>
          </a:xfrm>
          <a:prstGeom prst="rect">
            <a:avLst/>
          </a:prstGeom>
        </p:spPr>
      </p:pic>
      <p:sp>
        <p:nvSpPr>
          <p:cNvPr id="3" name="AutoShape 5">
            <a:extLst>
              <a:ext uri="{FF2B5EF4-FFF2-40B4-BE49-F238E27FC236}">
                <a16:creationId xmlns:a16="http://schemas.microsoft.com/office/drawing/2014/main" id="{8E837E87-236F-C953-3F74-A4E7E08A3CF5}"/>
              </a:ext>
            </a:extLst>
          </p:cNvPr>
          <p:cNvSpPr/>
          <p:nvPr/>
        </p:nvSpPr>
        <p:spPr>
          <a:xfrm>
            <a:off x="1625728" y="1096996"/>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0">
            <a:extLst>
              <a:ext uri="{FF2B5EF4-FFF2-40B4-BE49-F238E27FC236}">
                <a16:creationId xmlns:a16="http://schemas.microsoft.com/office/drawing/2014/main" id="{D46A1C43-AC1C-7475-5E64-F8E6EE6EA360}"/>
              </a:ext>
            </a:extLst>
          </p:cNvPr>
          <p:cNvSpPr txBox="1"/>
          <p:nvPr/>
        </p:nvSpPr>
        <p:spPr>
          <a:xfrm>
            <a:off x="1625728" y="327555"/>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DESCRIPTIVES</a:t>
            </a:r>
          </a:p>
        </p:txBody>
      </p:sp>
      <p:sp>
        <p:nvSpPr>
          <p:cNvPr id="13" name="Rectangle 12">
            <a:extLst>
              <a:ext uri="{FF2B5EF4-FFF2-40B4-BE49-F238E27FC236}">
                <a16:creationId xmlns:a16="http://schemas.microsoft.com/office/drawing/2014/main" id="{6C57CCEB-EF41-C9D7-5D02-FA92B0897346}"/>
              </a:ext>
            </a:extLst>
          </p:cNvPr>
          <p:cNvSpPr/>
          <p:nvPr/>
        </p:nvSpPr>
        <p:spPr>
          <a:xfrm>
            <a:off x="11186756" y="2913442"/>
            <a:ext cx="7101244" cy="9144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9">
            <a:extLst>
              <a:ext uri="{FF2B5EF4-FFF2-40B4-BE49-F238E27FC236}">
                <a16:creationId xmlns:a16="http://schemas.microsoft.com/office/drawing/2014/main" id="{4D46BE7F-3F00-90AE-1675-15E93BB7993B}"/>
              </a:ext>
            </a:extLst>
          </p:cNvPr>
          <p:cNvSpPr txBox="1"/>
          <p:nvPr/>
        </p:nvSpPr>
        <p:spPr>
          <a:xfrm>
            <a:off x="11222561" y="3077451"/>
            <a:ext cx="3436465" cy="580390"/>
          </a:xfrm>
          <a:prstGeom prst="rect">
            <a:avLst/>
          </a:prstGeom>
        </p:spPr>
        <p:txBody>
          <a:bodyPr wrap="square" lIns="0" tIns="0" rIns="0" bIns="0" rtlCol="0" anchor="t">
            <a:spAutoFit/>
          </a:bodyPr>
          <a:lstStyle/>
          <a:p>
            <a:pPr algn="ctr">
              <a:lnSpc>
                <a:spcPts val="4759"/>
              </a:lnSpc>
            </a:pPr>
            <a:r>
              <a:rPr lang="en-US" sz="3399" b="1">
                <a:solidFill>
                  <a:srgbClr val="FFFFFF"/>
                </a:solidFill>
                <a:latin typeface="Canva Sans"/>
                <a:ea typeface="Canva Sans"/>
                <a:cs typeface="Canva Sans"/>
                <a:sym typeface="Canva Sans"/>
              </a:rPr>
              <a:t>SMA TYPE 1</a:t>
            </a:r>
          </a:p>
        </p:txBody>
      </p:sp>
      <p:sp>
        <p:nvSpPr>
          <p:cNvPr id="15" name="Rectangle 14">
            <a:extLst>
              <a:ext uri="{FF2B5EF4-FFF2-40B4-BE49-F238E27FC236}">
                <a16:creationId xmlns:a16="http://schemas.microsoft.com/office/drawing/2014/main" id="{64B43901-CAF3-B3E4-BE11-A68855AD7DDF}"/>
              </a:ext>
            </a:extLst>
          </p:cNvPr>
          <p:cNvSpPr/>
          <p:nvPr/>
        </p:nvSpPr>
        <p:spPr>
          <a:xfrm>
            <a:off x="11222560" y="7579404"/>
            <a:ext cx="7101244" cy="9144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9">
            <a:extLst>
              <a:ext uri="{FF2B5EF4-FFF2-40B4-BE49-F238E27FC236}">
                <a16:creationId xmlns:a16="http://schemas.microsoft.com/office/drawing/2014/main" id="{EB0DBE96-9265-019B-9369-C8AB00C3430D}"/>
              </a:ext>
            </a:extLst>
          </p:cNvPr>
          <p:cNvSpPr txBox="1"/>
          <p:nvPr/>
        </p:nvSpPr>
        <p:spPr>
          <a:xfrm>
            <a:off x="11258365" y="7743413"/>
            <a:ext cx="3436465" cy="580390"/>
          </a:xfrm>
          <a:prstGeom prst="rect">
            <a:avLst/>
          </a:prstGeom>
        </p:spPr>
        <p:txBody>
          <a:bodyPr wrap="square" lIns="0" tIns="0" rIns="0" bIns="0" rtlCol="0" anchor="t">
            <a:spAutoFit/>
          </a:bodyPr>
          <a:lstStyle/>
          <a:p>
            <a:pPr algn="ctr">
              <a:lnSpc>
                <a:spcPts val="4759"/>
              </a:lnSpc>
            </a:pPr>
            <a:r>
              <a:rPr lang="en-US" sz="3399" b="1">
                <a:solidFill>
                  <a:srgbClr val="FFFFFF"/>
                </a:solidFill>
                <a:latin typeface="Canva Sans"/>
                <a:ea typeface="Canva Sans"/>
                <a:cs typeface="Canva Sans"/>
                <a:sym typeface="Canva Sans"/>
              </a:rPr>
              <a:t>SMA TYPE 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BBE4B5-87AA-DDB8-BAA0-DBFDA89AE31B}"/>
              </a:ext>
            </a:extLst>
          </p:cNvPr>
          <p:cNvSpPr/>
          <p:nvPr/>
        </p:nvSpPr>
        <p:spPr>
          <a:xfrm>
            <a:off x="11186756" y="2913442"/>
            <a:ext cx="7101244" cy="9144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2"/>
          <p:cNvSpPr/>
          <p:nvPr/>
        </p:nvSpPr>
        <p:spPr>
          <a:xfrm rot="7845053">
            <a:off x="16889169" y="1479684"/>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421341" y="1338383"/>
            <a:ext cx="10801221" cy="4064518"/>
          </a:xfrm>
          <a:custGeom>
            <a:avLst/>
            <a:gdLst/>
            <a:ahLst/>
            <a:cxnLst/>
            <a:rect l="l" t="t" r="r" b="b"/>
            <a:pathLst>
              <a:path w="9782626" h="3375006">
                <a:moveTo>
                  <a:pt x="0" y="0"/>
                </a:moveTo>
                <a:lnTo>
                  <a:pt x="9782626" y="0"/>
                </a:lnTo>
                <a:lnTo>
                  <a:pt x="9782626" y="3375006"/>
                </a:lnTo>
                <a:lnTo>
                  <a:pt x="0" y="3375006"/>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11222561" y="3077451"/>
            <a:ext cx="3436465" cy="580390"/>
          </a:xfrm>
          <a:prstGeom prst="rect">
            <a:avLst/>
          </a:prstGeom>
        </p:spPr>
        <p:txBody>
          <a:bodyPr wrap="square" lIns="0" tIns="0" rIns="0" bIns="0" rtlCol="0" anchor="t">
            <a:spAutoFit/>
          </a:bodyPr>
          <a:lstStyle/>
          <a:p>
            <a:pPr algn="ctr">
              <a:lnSpc>
                <a:spcPts val="4759"/>
              </a:lnSpc>
            </a:pPr>
            <a:r>
              <a:rPr lang="en-US" sz="3399" b="1">
                <a:solidFill>
                  <a:srgbClr val="FFFFFF"/>
                </a:solidFill>
                <a:latin typeface="Canva Sans"/>
                <a:ea typeface="Canva Sans"/>
                <a:cs typeface="Canva Sans"/>
                <a:sym typeface="Canva Sans"/>
              </a:rPr>
              <a:t>SMA TYPE 3</a:t>
            </a:r>
          </a:p>
        </p:txBody>
      </p:sp>
      <p:sp>
        <p:nvSpPr>
          <p:cNvPr id="11" name="AutoShape 5">
            <a:extLst>
              <a:ext uri="{FF2B5EF4-FFF2-40B4-BE49-F238E27FC236}">
                <a16:creationId xmlns:a16="http://schemas.microsoft.com/office/drawing/2014/main" id="{DC37FC23-DD02-9910-F941-FDC0F70EB322}"/>
              </a:ext>
            </a:extLst>
          </p:cNvPr>
          <p:cNvSpPr/>
          <p:nvPr/>
        </p:nvSpPr>
        <p:spPr>
          <a:xfrm>
            <a:off x="1335796" y="117085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0">
            <a:extLst>
              <a:ext uri="{FF2B5EF4-FFF2-40B4-BE49-F238E27FC236}">
                <a16:creationId xmlns:a16="http://schemas.microsoft.com/office/drawing/2014/main" id="{FBD47C9C-A6E0-5383-F0C3-57C6A3045C10}"/>
              </a:ext>
            </a:extLst>
          </p:cNvPr>
          <p:cNvSpPr txBox="1"/>
          <p:nvPr/>
        </p:nvSpPr>
        <p:spPr>
          <a:xfrm>
            <a:off x="1335796" y="401409"/>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DESCRIPTIVES</a:t>
            </a:r>
          </a:p>
        </p:txBody>
      </p:sp>
      <p:pic>
        <p:nvPicPr>
          <p:cNvPr id="13" name="Picture 12">
            <a:extLst>
              <a:ext uri="{FF2B5EF4-FFF2-40B4-BE49-F238E27FC236}">
                <a16:creationId xmlns:a16="http://schemas.microsoft.com/office/drawing/2014/main" id="{39859051-C1E2-C47F-89EF-D9D125F28B2C}"/>
              </a:ext>
            </a:extLst>
          </p:cNvPr>
          <p:cNvPicPr>
            <a:picLocks noChangeAspect="1"/>
          </p:cNvPicPr>
          <p:nvPr/>
        </p:nvPicPr>
        <p:blipFill rotWithShape="1">
          <a:blip r:embed="rId6"/>
          <a:srcRect b="8179"/>
          <a:stretch/>
        </p:blipFill>
        <p:spPr bwMode="auto">
          <a:xfrm>
            <a:off x="421340" y="5748853"/>
            <a:ext cx="10801221" cy="4315158"/>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73A649A1-A598-0EBD-B2E0-9BFAD9F1EB15}"/>
              </a:ext>
            </a:extLst>
          </p:cNvPr>
          <p:cNvSpPr/>
          <p:nvPr/>
        </p:nvSpPr>
        <p:spPr>
          <a:xfrm>
            <a:off x="11222561" y="7727052"/>
            <a:ext cx="7101244" cy="914400"/>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9">
            <a:extLst>
              <a:ext uri="{FF2B5EF4-FFF2-40B4-BE49-F238E27FC236}">
                <a16:creationId xmlns:a16="http://schemas.microsoft.com/office/drawing/2014/main" id="{CD044D19-8FBD-A388-7CFB-697215951615}"/>
              </a:ext>
            </a:extLst>
          </p:cNvPr>
          <p:cNvSpPr txBox="1"/>
          <p:nvPr/>
        </p:nvSpPr>
        <p:spPr>
          <a:xfrm>
            <a:off x="11258366" y="7891061"/>
            <a:ext cx="3436465" cy="580390"/>
          </a:xfrm>
          <a:prstGeom prst="rect">
            <a:avLst/>
          </a:prstGeom>
        </p:spPr>
        <p:txBody>
          <a:bodyPr wrap="square" lIns="0" tIns="0" rIns="0" bIns="0" rtlCol="0" anchor="t">
            <a:spAutoFit/>
          </a:bodyPr>
          <a:lstStyle/>
          <a:p>
            <a:pPr algn="ctr">
              <a:lnSpc>
                <a:spcPts val="4759"/>
              </a:lnSpc>
            </a:pPr>
            <a:r>
              <a:rPr lang="en-US" sz="3399" b="1">
                <a:solidFill>
                  <a:srgbClr val="FFFFFF"/>
                </a:solidFill>
                <a:latin typeface="Canva Sans"/>
                <a:ea typeface="Canva Sans"/>
                <a:cs typeface="Canva Sans"/>
                <a:sym typeface="Canva Sans"/>
              </a:rPr>
              <a:t>SMA TYPE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042964" y="1678757"/>
            <a:ext cx="13569688" cy="7827631"/>
            <a:chOff x="0" y="0"/>
            <a:chExt cx="13744213" cy="8630289"/>
          </a:xfrm>
        </p:grpSpPr>
        <p:pic>
          <p:nvPicPr>
            <p:cNvPr id="3" name="Picture 3"/>
            <p:cNvPicPr>
              <a:picLocks noChangeAspect="1"/>
            </p:cNvPicPr>
            <p:nvPr/>
          </p:nvPicPr>
          <p:blipFill>
            <a:blip r:embed="rId3"/>
            <a:srcRect l="1327" r="1327"/>
            <a:stretch>
              <a:fillRect/>
            </a:stretch>
          </p:blipFill>
          <p:spPr>
            <a:xfrm>
              <a:off x="0" y="0"/>
              <a:ext cx="13744213" cy="8630289"/>
            </a:xfrm>
            <a:prstGeom prst="rect">
              <a:avLst/>
            </a:prstGeom>
          </p:spPr>
        </p:pic>
      </p:grpSp>
      <p:sp>
        <p:nvSpPr>
          <p:cNvPr id="4" name="Freeform 4"/>
          <p:cNvSpPr/>
          <p:nvPr/>
        </p:nvSpPr>
        <p:spPr>
          <a:xfrm rot="7845053">
            <a:off x="-554239" y="7995654"/>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4">
              <a:alphaModFix amt="72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AutoShape 5"/>
          <p:cNvSpPr/>
          <p:nvPr/>
        </p:nvSpPr>
        <p:spPr>
          <a:xfrm>
            <a:off x="934353" y="1550053"/>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6" name="AutoShape 6"/>
          <p:cNvSpPr/>
          <p:nvPr/>
        </p:nvSpPr>
        <p:spPr>
          <a:xfrm flipH="1">
            <a:off x="7979840" y="9736518"/>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0"/>
          <p:cNvSpPr txBox="1"/>
          <p:nvPr/>
        </p:nvSpPr>
        <p:spPr>
          <a:xfrm>
            <a:off x="934353" y="780612"/>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DATA VISUALIZATION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374654" y="1751260"/>
            <a:ext cx="13181851" cy="7568985"/>
            <a:chOff x="0" y="0"/>
            <a:chExt cx="13744213" cy="8630289"/>
          </a:xfrm>
        </p:grpSpPr>
        <p:pic>
          <p:nvPicPr>
            <p:cNvPr id="3" name="Picture 3"/>
            <p:cNvPicPr>
              <a:picLocks noChangeAspect="1"/>
            </p:cNvPicPr>
            <p:nvPr/>
          </p:nvPicPr>
          <p:blipFill>
            <a:blip r:embed="rId3"/>
            <a:srcRect l="4684" r="4684"/>
            <a:stretch>
              <a:fillRect/>
            </a:stretch>
          </p:blipFill>
          <p:spPr>
            <a:xfrm>
              <a:off x="0" y="0"/>
              <a:ext cx="13744213" cy="8630289"/>
            </a:xfrm>
            <a:prstGeom prst="rect">
              <a:avLst/>
            </a:prstGeom>
          </p:spPr>
        </p:pic>
      </p:grpSp>
      <p:sp>
        <p:nvSpPr>
          <p:cNvPr id="4" name="Freeform 4"/>
          <p:cNvSpPr/>
          <p:nvPr/>
        </p:nvSpPr>
        <p:spPr>
          <a:xfrm rot="7845053">
            <a:off x="17208305" y="4590918"/>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4">
              <a:alphaModFix amt="72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AutoShape 6"/>
          <p:cNvSpPr/>
          <p:nvPr/>
        </p:nvSpPr>
        <p:spPr>
          <a:xfrm flipH="1">
            <a:off x="7979840" y="949119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AutoShape 5">
            <a:extLst>
              <a:ext uri="{FF2B5EF4-FFF2-40B4-BE49-F238E27FC236}">
                <a16:creationId xmlns:a16="http://schemas.microsoft.com/office/drawing/2014/main" id="{1BF0F33B-F868-5A05-1F5B-50F2AC3EC8FC}"/>
              </a:ext>
            </a:extLst>
          </p:cNvPr>
          <p:cNvSpPr/>
          <p:nvPr/>
        </p:nvSpPr>
        <p:spPr>
          <a:xfrm>
            <a:off x="755933" y="1580315"/>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0">
            <a:extLst>
              <a:ext uri="{FF2B5EF4-FFF2-40B4-BE49-F238E27FC236}">
                <a16:creationId xmlns:a16="http://schemas.microsoft.com/office/drawing/2014/main" id="{D678C1D7-2429-2407-BECA-AF3338152E7A}"/>
              </a:ext>
            </a:extLst>
          </p:cNvPr>
          <p:cNvSpPr txBox="1"/>
          <p:nvPr/>
        </p:nvSpPr>
        <p:spPr>
          <a:xfrm>
            <a:off x="755933" y="810874"/>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DATA VISUALIZATION</a:t>
            </a:r>
          </a:p>
        </p:txBody>
      </p:sp>
      <p:sp>
        <p:nvSpPr>
          <p:cNvPr id="13" name="Freeform 24">
            <a:extLst>
              <a:ext uri="{FF2B5EF4-FFF2-40B4-BE49-F238E27FC236}">
                <a16:creationId xmlns:a16="http://schemas.microsoft.com/office/drawing/2014/main" id="{DEF97BC0-87AE-2719-B2FD-F28F85DCECE4}"/>
              </a:ext>
            </a:extLst>
          </p:cNvPr>
          <p:cNvSpPr/>
          <p:nvPr/>
        </p:nvSpPr>
        <p:spPr>
          <a:xfrm>
            <a:off x="-1579880" y="8730893"/>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586222" y="2319494"/>
            <a:ext cx="15115556" cy="6802204"/>
            <a:chOff x="0" y="1785326"/>
            <a:chExt cx="16709006" cy="6844962"/>
          </a:xfrm>
        </p:grpSpPr>
        <p:pic>
          <p:nvPicPr>
            <p:cNvPr id="3" name="Picture 3"/>
            <p:cNvPicPr>
              <a:picLocks noChangeAspect="1"/>
            </p:cNvPicPr>
            <p:nvPr/>
          </p:nvPicPr>
          <p:blipFill>
            <a:blip r:embed="rId3"/>
            <a:srcRect t="21085" b="680"/>
            <a:stretch/>
          </p:blipFill>
          <p:spPr>
            <a:xfrm>
              <a:off x="0" y="1785326"/>
              <a:ext cx="16709006" cy="6844962"/>
            </a:xfrm>
            <a:prstGeom prst="rect">
              <a:avLst/>
            </a:prstGeom>
          </p:spPr>
        </p:pic>
      </p:grpSp>
      <p:sp>
        <p:nvSpPr>
          <p:cNvPr id="10" name="AutoShape 5">
            <a:extLst>
              <a:ext uri="{FF2B5EF4-FFF2-40B4-BE49-F238E27FC236}">
                <a16:creationId xmlns:a16="http://schemas.microsoft.com/office/drawing/2014/main" id="{44F026E1-4972-820E-3032-CA41BD4D688C}"/>
              </a:ext>
            </a:extLst>
          </p:cNvPr>
          <p:cNvSpPr/>
          <p:nvPr/>
        </p:nvSpPr>
        <p:spPr>
          <a:xfrm>
            <a:off x="934353" y="1550053"/>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TextBox 10">
            <a:extLst>
              <a:ext uri="{FF2B5EF4-FFF2-40B4-BE49-F238E27FC236}">
                <a16:creationId xmlns:a16="http://schemas.microsoft.com/office/drawing/2014/main" id="{D89F6CDA-2CEA-28CE-79AF-1EF4C0385DF9}"/>
              </a:ext>
            </a:extLst>
          </p:cNvPr>
          <p:cNvSpPr txBox="1"/>
          <p:nvPr/>
        </p:nvSpPr>
        <p:spPr>
          <a:xfrm>
            <a:off x="934353" y="780612"/>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DATA VISUALIZATION</a:t>
            </a:r>
          </a:p>
        </p:txBody>
      </p:sp>
      <p:sp>
        <p:nvSpPr>
          <p:cNvPr id="12" name="Freeform 24">
            <a:extLst>
              <a:ext uri="{FF2B5EF4-FFF2-40B4-BE49-F238E27FC236}">
                <a16:creationId xmlns:a16="http://schemas.microsoft.com/office/drawing/2014/main" id="{8E352E03-8858-AB6A-912F-AF032B919086}"/>
              </a:ext>
            </a:extLst>
          </p:cNvPr>
          <p:cNvSpPr/>
          <p:nvPr/>
        </p:nvSpPr>
        <p:spPr>
          <a:xfrm>
            <a:off x="16049909" y="8335031"/>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4984951" y="4046904"/>
            <a:ext cx="3915412" cy="3623536"/>
          </a:xfrm>
          <a:custGeom>
            <a:avLst/>
            <a:gdLst/>
            <a:ahLst/>
            <a:cxnLst/>
            <a:rect l="l" t="t" r="r" b="b"/>
            <a:pathLst>
              <a:path w="3915412" h="3623536">
                <a:moveTo>
                  <a:pt x="0" y="0"/>
                </a:moveTo>
                <a:lnTo>
                  <a:pt x="3915412" y="0"/>
                </a:lnTo>
                <a:lnTo>
                  <a:pt x="3915412" y="3623536"/>
                </a:lnTo>
                <a:lnTo>
                  <a:pt x="0" y="3623536"/>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54590" y="8494282"/>
            <a:ext cx="3915412" cy="3623536"/>
          </a:xfrm>
          <a:custGeom>
            <a:avLst/>
            <a:gdLst/>
            <a:ahLst/>
            <a:cxnLst/>
            <a:rect l="l" t="t" r="r" b="b"/>
            <a:pathLst>
              <a:path w="3915412" h="3623536">
                <a:moveTo>
                  <a:pt x="0" y="0"/>
                </a:moveTo>
                <a:lnTo>
                  <a:pt x="3915412" y="0"/>
                </a:lnTo>
                <a:lnTo>
                  <a:pt x="3915412" y="3623536"/>
                </a:lnTo>
                <a:lnTo>
                  <a:pt x="0" y="3623536"/>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4" name="TextBox 4"/>
          <p:cNvSpPr txBox="1"/>
          <p:nvPr/>
        </p:nvSpPr>
        <p:spPr>
          <a:xfrm>
            <a:off x="1028700" y="1029100"/>
            <a:ext cx="11957240" cy="1591350"/>
          </a:xfrm>
          <a:prstGeom prst="rect">
            <a:avLst/>
          </a:prstGeom>
        </p:spPr>
        <p:txBody>
          <a:bodyPr lIns="0" tIns="0" rIns="0" bIns="0" rtlCol="0" anchor="t">
            <a:spAutoFit/>
          </a:bodyPr>
          <a:lstStyle/>
          <a:p>
            <a:pPr algn="l">
              <a:lnSpc>
                <a:spcPts val="10913"/>
              </a:lnSpc>
            </a:pPr>
            <a:r>
              <a:rPr lang="en-US" sz="8661">
                <a:solidFill>
                  <a:srgbClr val="FFFFFF"/>
                </a:solidFill>
                <a:latin typeface="Overpass Light"/>
                <a:ea typeface="Overpass Light"/>
                <a:cs typeface="Overpass Light"/>
                <a:sym typeface="Overpass Light"/>
              </a:rPr>
              <a:t>TABLE OF CONTENTS</a:t>
            </a:r>
          </a:p>
        </p:txBody>
      </p:sp>
      <p:sp>
        <p:nvSpPr>
          <p:cNvPr id="5" name="TextBox 5"/>
          <p:cNvSpPr txBox="1"/>
          <p:nvPr/>
        </p:nvSpPr>
        <p:spPr>
          <a:xfrm>
            <a:off x="1028700" y="3544456"/>
            <a:ext cx="2220800" cy="2286791"/>
          </a:xfrm>
          <a:prstGeom prst="rect">
            <a:avLst/>
          </a:prstGeom>
        </p:spPr>
        <p:txBody>
          <a:bodyPr lIns="0" tIns="0" rIns="0" bIns="0" rtlCol="0" anchor="t">
            <a:spAutoFit/>
          </a:bodyPr>
          <a:lstStyle/>
          <a:p>
            <a:pPr marL="0" lvl="0" indent="0" algn="l">
              <a:lnSpc>
                <a:spcPts val="15619"/>
              </a:lnSpc>
              <a:spcBef>
                <a:spcPct val="0"/>
              </a:spcBef>
            </a:pPr>
            <a:r>
              <a:rPr lang="en-US" sz="12396" u="none" strike="noStrike" spc="1809">
                <a:solidFill>
                  <a:srgbClr val="FFFFFF"/>
                </a:solidFill>
                <a:latin typeface="Overpass Thin"/>
                <a:ea typeface="Overpass Thin"/>
                <a:cs typeface="Overpass Thin"/>
                <a:sym typeface="Overpass Thin"/>
              </a:rPr>
              <a:t>01</a:t>
            </a:r>
          </a:p>
        </p:txBody>
      </p:sp>
      <p:sp>
        <p:nvSpPr>
          <p:cNvPr id="6" name="TextBox 6"/>
          <p:cNvSpPr txBox="1"/>
          <p:nvPr/>
        </p:nvSpPr>
        <p:spPr>
          <a:xfrm>
            <a:off x="7792799" y="3544456"/>
            <a:ext cx="2265199" cy="2286791"/>
          </a:xfrm>
          <a:prstGeom prst="rect">
            <a:avLst/>
          </a:prstGeom>
        </p:spPr>
        <p:txBody>
          <a:bodyPr lIns="0" tIns="0" rIns="0" bIns="0" rtlCol="0" anchor="t">
            <a:spAutoFit/>
          </a:bodyPr>
          <a:lstStyle/>
          <a:p>
            <a:pPr marL="0" lvl="0" indent="0" algn="l">
              <a:lnSpc>
                <a:spcPts val="15619"/>
              </a:lnSpc>
              <a:spcBef>
                <a:spcPct val="0"/>
              </a:spcBef>
            </a:pPr>
            <a:r>
              <a:rPr lang="en-US" sz="12396" u="none" strike="noStrike" spc="656">
                <a:solidFill>
                  <a:srgbClr val="FFFFFF"/>
                </a:solidFill>
                <a:latin typeface="Overpass Thin"/>
                <a:ea typeface="Overpass Thin"/>
                <a:cs typeface="Overpass Thin"/>
                <a:sym typeface="Overpass Thin"/>
              </a:rPr>
              <a:t>02</a:t>
            </a:r>
          </a:p>
        </p:txBody>
      </p:sp>
      <p:sp>
        <p:nvSpPr>
          <p:cNvPr id="7" name="TextBox 7"/>
          <p:cNvSpPr txBox="1"/>
          <p:nvPr/>
        </p:nvSpPr>
        <p:spPr>
          <a:xfrm>
            <a:off x="1028700" y="5857068"/>
            <a:ext cx="2024335" cy="2286791"/>
          </a:xfrm>
          <a:prstGeom prst="rect">
            <a:avLst/>
          </a:prstGeom>
        </p:spPr>
        <p:txBody>
          <a:bodyPr lIns="0" tIns="0" rIns="0" bIns="0" rtlCol="0" anchor="t">
            <a:spAutoFit/>
          </a:bodyPr>
          <a:lstStyle/>
          <a:p>
            <a:pPr marL="0" lvl="0" indent="0" algn="l">
              <a:lnSpc>
                <a:spcPts val="15619"/>
              </a:lnSpc>
              <a:spcBef>
                <a:spcPct val="0"/>
              </a:spcBef>
            </a:pPr>
            <a:r>
              <a:rPr lang="en-US" sz="12396" u="none" strike="noStrike">
                <a:solidFill>
                  <a:srgbClr val="FFFFFF"/>
                </a:solidFill>
                <a:latin typeface="Overpass Thin"/>
                <a:ea typeface="Overpass Thin"/>
                <a:cs typeface="Overpass Thin"/>
                <a:sym typeface="Overpass Thin"/>
              </a:rPr>
              <a:t>03</a:t>
            </a:r>
          </a:p>
        </p:txBody>
      </p:sp>
      <p:sp>
        <p:nvSpPr>
          <p:cNvPr id="8" name="TextBox 8"/>
          <p:cNvSpPr txBox="1"/>
          <p:nvPr/>
        </p:nvSpPr>
        <p:spPr>
          <a:xfrm>
            <a:off x="7792799" y="5857068"/>
            <a:ext cx="2024335" cy="2286791"/>
          </a:xfrm>
          <a:prstGeom prst="rect">
            <a:avLst/>
          </a:prstGeom>
        </p:spPr>
        <p:txBody>
          <a:bodyPr lIns="0" tIns="0" rIns="0" bIns="0" rtlCol="0" anchor="t">
            <a:spAutoFit/>
          </a:bodyPr>
          <a:lstStyle/>
          <a:p>
            <a:pPr marL="0" lvl="0" indent="0" algn="ctr">
              <a:lnSpc>
                <a:spcPts val="15619"/>
              </a:lnSpc>
              <a:spcBef>
                <a:spcPct val="0"/>
              </a:spcBef>
            </a:pPr>
            <a:r>
              <a:rPr lang="en-US" sz="12396" u="none" strike="noStrike">
                <a:solidFill>
                  <a:srgbClr val="FFFFFF"/>
                </a:solidFill>
                <a:latin typeface="Overpass Thin"/>
                <a:ea typeface="Overpass Thin"/>
                <a:cs typeface="Overpass Thin"/>
                <a:sym typeface="Overpass Thin"/>
              </a:rPr>
              <a:t>04</a:t>
            </a:r>
          </a:p>
        </p:txBody>
      </p:sp>
      <p:sp>
        <p:nvSpPr>
          <p:cNvPr id="9" name="TextBox 9"/>
          <p:cNvSpPr txBox="1"/>
          <p:nvPr/>
        </p:nvSpPr>
        <p:spPr>
          <a:xfrm>
            <a:off x="3249500" y="4045685"/>
            <a:ext cx="3844928" cy="505460"/>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FFFFFF"/>
                </a:solidFill>
                <a:latin typeface="Overpass Ultra-Bold"/>
                <a:ea typeface="Overpass Ultra-Bold"/>
                <a:cs typeface="Overpass Ultra-Bold"/>
                <a:sym typeface="Overpass Ultra-Bold"/>
              </a:rPr>
              <a:t>Introduction</a:t>
            </a:r>
          </a:p>
        </p:txBody>
      </p:sp>
      <p:sp>
        <p:nvSpPr>
          <p:cNvPr id="10" name="TextBox 10"/>
          <p:cNvSpPr txBox="1"/>
          <p:nvPr/>
        </p:nvSpPr>
        <p:spPr>
          <a:xfrm>
            <a:off x="10202977" y="4045685"/>
            <a:ext cx="3844928" cy="505460"/>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FFFFFF"/>
                </a:solidFill>
                <a:latin typeface="Overpass Ultra-Bold"/>
                <a:ea typeface="Overpass Ultra-Bold"/>
                <a:cs typeface="Overpass Ultra-Bold"/>
                <a:sym typeface="Overpass Ultra-Bold"/>
              </a:rPr>
              <a:t>Literature Review</a:t>
            </a:r>
          </a:p>
        </p:txBody>
      </p:sp>
      <p:sp>
        <p:nvSpPr>
          <p:cNvPr id="11" name="TextBox 11"/>
          <p:cNvSpPr txBox="1"/>
          <p:nvPr/>
        </p:nvSpPr>
        <p:spPr>
          <a:xfrm>
            <a:off x="3293263" y="6472107"/>
            <a:ext cx="3844928" cy="505460"/>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FFFFFF"/>
                </a:solidFill>
                <a:latin typeface="Overpass Ultra-Bold"/>
                <a:ea typeface="Overpass Ultra-Bold"/>
                <a:cs typeface="Overpass Ultra-Bold"/>
                <a:sym typeface="Overpass Ultra-Bold"/>
              </a:rPr>
              <a:t>Research Methodology</a:t>
            </a:r>
          </a:p>
        </p:txBody>
      </p:sp>
      <p:sp>
        <p:nvSpPr>
          <p:cNvPr id="12" name="TextBox 12"/>
          <p:cNvSpPr txBox="1"/>
          <p:nvPr/>
        </p:nvSpPr>
        <p:spPr>
          <a:xfrm>
            <a:off x="10057998" y="6472107"/>
            <a:ext cx="3844928" cy="962660"/>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FFFFFF"/>
                </a:solidFill>
                <a:latin typeface="Overpass Ultra-Bold"/>
                <a:ea typeface="Overpass Ultra-Bold"/>
                <a:cs typeface="Overpass Ultra-Bold"/>
                <a:sym typeface="Overpass Ultra-Bold"/>
              </a:rPr>
              <a:t>Data Analysis And Interpretation</a:t>
            </a:r>
          </a:p>
        </p:txBody>
      </p:sp>
      <p:sp>
        <p:nvSpPr>
          <p:cNvPr id="16" name="AutoShape 16"/>
          <p:cNvSpPr/>
          <p:nvPr/>
        </p:nvSpPr>
        <p:spPr>
          <a:xfrm>
            <a:off x="2986360" y="4137165"/>
            <a:ext cx="0" cy="1220663"/>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7" name="AutoShape 17"/>
          <p:cNvSpPr/>
          <p:nvPr/>
        </p:nvSpPr>
        <p:spPr>
          <a:xfrm>
            <a:off x="2986360" y="6406059"/>
            <a:ext cx="0" cy="1220663"/>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8" name="AutoShape 18"/>
          <p:cNvSpPr/>
          <p:nvPr/>
        </p:nvSpPr>
        <p:spPr>
          <a:xfrm>
            <a:off x="9883809" y="4137165"/>
            <a:ext cx="0" cy="1220663"/>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9" name="AutoShape 19"/>
          <p:cNvSpPr/>
          <p:nvPr/>
        </p:nvSpPr>
        <p:spPr>
          <a:xfrm>
            <a:off x="9883809" y="6406059"/>
            <a:ext cx="0" cy="1220663"/>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2589404" y="1916858"/>
            <a:ext cx="12947997" cy="7762398"/>
            <a:chOff x="0" y="0"/>
            <a:chExt cx="16709006" cy="10119375"/>
          </a:xfrm>
        </p:grpSpPr>
        <p:pic>
          <p:nvPicPr>
            <p:cNvPr id="3" name="Picture 3"/>
            <p:cNvPicPr>
              <a:picLocks noChangeAspect="1"/>
            </p:cNvPicPr>
            <p:nvPr/>
          </p:nvPicPr>
          <p:blipFill>
            <a:blip r:embed="rId3"/>
            <a:srcRect t="6214" b="-309"/>
            <a:stretch/>
          </p:blipFill>
          <p:spPr>
            <a:xfrm>
              <a:off x="0" y="0"/>
              <a:ext cx="16709006" cy="10119375"/>
            </a:xfrm>
            <a:prstGeom prst="rect">
              <a:avLst/>
            </a:prstGeom>
          </p:spPr>
        </p:pic>
      </p:grpSp>
      <p:sp>
        <p:nvSpPr>
          <p:cNvPr id="4" name="Freeform 4"/>
          <p:cNvSpPr/>
          <p:nvPr/>
        </p:nvSpPr>
        <p:spPr>
          <a:xfrm rot="7845053">
            <a:off x="16889169" y="1479684"/>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4">
              <a:alphaModFix amt="72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24">
            <a:extLst>
              <a:ext uri="{FF2B5EF4-FFF2-40B4-BE49-F238E27FC236}">
                <a16:creationId xmlns:a16="http://schemas.microsoft.com/office/drawing/2014/main" id="{F83067B9-C695-AC8F-6B10-BDA4887BFE7C}"/>
              </a:ext>
            </a:extLst>
          </p:cNvPr>
          <p:cNvSpPr/>
          <p:nvPr/>
        </p:nvSpPr>
        <p:spPr>
          <a:xfrm>
            <a:off x="-1579880" y="8730893"/>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12" name="AutoShape 5">
            <a:extLst>
              <a:ext uri="{FF2B5EF4-FFF2-40B4-BE49-F238E27FC236}">
                <a16:creationId xmlns:a16="http://schemas.microsoft.com/office/drawing/2014/main" id="{DB85E67C-8845-547F-FC81-F350D82F5A89}"/>
              </a:ext>
            </a:extLst>
          </p:cNvPr>
          <p:cNvSpPr/>
          <p:nvPr/>
        </p:nvSpPr>
        <p:spPr>
          <a:xfrm>
            <a:off x="934353" y="1550053"/>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3" name="TextBox 10">
            <a:extLst>
              <a:ext uri="{FF2B5EF4-FFF2-40B4-BE49-F238E27FC236}">
                <a16:creationId xmlns:a16="http://schemas.microsoft.com/office/drawing/2014/main" id="{3FB269C5-40D1-415E-8B3B-EC4820B9BAAA}"/>
              </a:ext>
            </a:extLst>
          </p:cNvPr>
          <p:cNvSpPr txBox="1"/>
          <p:nvPr/>
        </p:nvSpPr>
        <p:spPr>
          <a:xfrm>
            <a:off x="934353" y="780612"/>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DATA VISUALIZATION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2CACC1A0-008D-47A1-A4D6-65F1E6F843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73A30E-01EF-D96A-7D36-6BC0BFF453E7}"/>
              </a:ext>
            </a:extLst>
          </p:cNvPr>
          <p:cNvSpPr/>
          <p:nvPr/>
        </p:nvSpPr>
        <p:spPr>
          <a:xfrm rot="7845053">
            <a:off x="-462129" y="8415741"/>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AutoShape 5">
            <a:extLst>
              <a:ext uri="{FF2B5EF4-FFF2-40B4-BE49-F238E27FC236}">
                <a16:creationId xmlns:a16="http://schemas.microsoft.com/office/drawing/2014/main" id="{1EAFAE38-77CA-AC2C-F0B8-A837B0A7C5A0}"/>
              </a:ext>
            </a:extLst>
          </p:cNvPr>
          <p:cNvSpPr/>
          <p:nvPr/>
        </p:nvSpPr>
        <p:spPr>
          <a:xfrm>
            <a:off x="1335796" y="172841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0">
            <a:extLst>
              <a:ext uri="{FF2B5EF4-FFF2-40B4-BE49-F238E27FC236}">
                <a16:creationId xmlns:a16="http://schemas.microsoft.com/office/drawing/2014/main" id="{80CE18BB-920A-7415-478F-42DAE37BEAE7}"/>
              </a:ext>
            </a:extLst>
          </p:cNvPr>
          <p:cNvSpPr txBox="1"/>
          <p:nvPr/>
        </p:nvSpPr>
        <p:spPr>
          <a:xfrm>
            <a:off x="1335796" y="958970"/>
            <a:ext cx="8209647" cy="769441"/>
          </a:xfrm>
          <a:prstGeom prst="rect">
            <a:avLst/>
          </a:prstGeom>
        </p:spPr>
        <p:txBody>
          <a:bodyPr lIns="0" tIns="0" rIns="0" bIns="0" rtlCol="0" anchor="t">
            <a:spAutoFit/>
          </a:bodyPr>
          <a:lstStyle/>
          <a:p>
            <a:pPr marL="0" lvl="0" indent="0" algn="l">
              <a:lnSpc>
                <a:spcPts val="6021"/>
              </a:lnSpc>
              <a:spcBef>
                <a:spcPct val="0"/>
              </a:spcBef>
            </a:pPr>
            <a:r>
              <a:rPr lang="en-US" sz="6000">
                <a:solidFill>
                  <a:srgbClr val="FFFFFF"/>
                </a:solidFill>
                <a:latin typeface="Overpass Light"/>
                <a:ea typeface="Overpass Light"/>
                <a:cs typeface="Overpass Light"/>
                <a:sym typeface="Overpass Light"/>
              </a:rPr>
              <a:t>DATA ANALYSIS</a:t>
            </a:r>
          </a:p>
        </p:txBody>
      </p:sp>
      <p:sp>
        <p:nvSpPr>
          <p:cNvPr id="4" name="TextBox 8">
            <a:extLst>
              <a:ext uri="{FF2B5EF4-FFF2-40B4-BE49-F238E27FC236}">
                <a16:creationId xmlns:a16="http://schemas.microsoft.com/office/drawing/2014/main" id="{5B5C6A60-2814-5965-4B30-D96CBF1B8C83}"/>
              </a:ext>
            </a:extLst>
          </p:cNvPr>
          <p:cNvSpPr txBox="1"/>
          <p:nvPr/>
        </p:nvSpPr>
        <p:spPr>
          <a:xfrm>
            <a:off x="4780907" y="3051858"/>
            <a:ext cx="9529072" cy="5291641"/>
          </a:xfrm>
          <a:prstGeom prst="rect">
            <a:avLst/>
          </a:prstGeom>
        </p:spPr>
        <p:txBody>
          <a:bodyPr wrap="square" lIns="0" tIns="0" rIns="0" bIns="0" rtlCol="0" anchor="t">
            <a:spAutoFit/>
          </a:bodyPr>
          <a:lstStyle/>
          <a:p>
            <a:pPr algn="just">
              <a:lnSpc>
                <a:spcPts val="5226"/>
              </a:lnSpc>
            </a:pPr>
            <a:r>
              <a:rPr lang="en-US" sz="3732" b="1">
                <a:solidFill>
                  <a:srgbClr val="FFFFFF"/>
                </a:solidFill>
                <a:latin typeface="Canva Sans"/>
                <a:ea typeface="Canva Sans"/>
                <a:cs typeface="Canva Sans"/>
                <a:sym typeface="Canva Sans"/>
              </a:rPr>
              <a:t>Machine Learning Models Used:</a:t>
            </a:r>
          </a:p>
          <a:p>
            <a:pPr algn="just">
              <a:lnSpc>
                <a:spcPts val="5226"/>
              </a:lnSpc>
            </a:pPr>
            <a:endParaRPr lang="en-US" sz="3732" b="1">
              <a:solidFill>
                <a:srgbClr val="FFFFFF"/>
              </a:solidFill>
              <a:latin typeface="Canva Sans"/>
              <a:ea typeface="Canva Sans"/>
              <a:cs typeface="Canva Sans"/>
              <a:sym typeface="Canva Sans"/>
            </a:endParaRPr>
          </a:p>
          <a:p>
            <a:pPr marL="571500" indent="-571500" algn="just">
              <a:lnSpc>
                <a:spcPts val="5226"/>
              </a:lnSpc>
              <a:buFont typeface="Arial" panose="020B0604020202020204" pitchFamily="34" charset="0"/>
              <a:buChar char="•"/>
            </a:pPr>
            <a:r>
              <a:rPr lang="en-US" sz="3732" b="1">
                <a:solidFill>
                  <a:srgbClr val="FFFFFF"/>
                </a:solidFill>
                <a:latin typeface="Canva Sans"/>
                <a:ea typeface="Canva Sans"/>
                <a:cs typeface="Canva Sans"/>
                <a:sym typeface="Canva Sans"/>
              </a:rPr>
              <a:t>Random Forest Model (RF)</a:t>
            </a:r>
          </a:p>
          <a:p>
            <a:pPr marL="571500" indent="-571500" algn="just">
              <a:lnSpc>
                <a:spcPts val="5226"/>
              </a:lnSpc>
              <a:buFont typeface="Arial" panose="020B0604020202020204" pitchFamily="34" charset="0"/>
              <a:buChar char="•"/>
            </a:pPr>
            <a:endParaRPr lang="en-US" sz="3732" b="1">
              <a:solidFill>
                <a:srgbClr val="FFFFFF"/>
              </a:solidFill>
              <a:latin typeface="Canva Sans"/>
              <a:ea typeface="Canva Sans"/>
              <a:cs typeface="Canva Sans"/>
              <a:sym typeface="Canva Sans"/>
            </a:endParaRPr>
          </a:p>
          <a:p>
            <a:pPr marL="571500" indent="-571500" algn="just">
              <a:lnSpc>
                <a:spcPts val="5226"/>
              </a:lnSpc>
              <a:buFont typeface="Arial" panose="020B0604020202020204" pitchFamily="34" charset="0"/>
              <a:buChar char="•"/>
            </a:pPr>
            <a:r>
              <a:rPr lang="en-US" sz="3732" b="1">
                <a:solidFill>
                  <a:srgbClr val="FFFFFF"/>
                </a:solidFill>
                <a:latin typeface="Canva Sans"/>
                <a:ea typeface="Canva Sans"/>
                <a:cs typeface="Canva Sans"/>
                <a:sym typeface="Canva Sans"/>
              </a:rPr>
              <a:t>Support Vector Machine (SVM)</a:t>
            </a:r>
          </a:p>
          <a:p>
            <a:pPr marL="571500" indent="-571500" algn="just">
              <a:lnSpc>
                <a:spcPts val="5226"/>
              </a:lnSpc>
              <a:buFont typeface="Arial" panose="020B0604020202020204" pitchFamily="34" charset="0"/>
              <a:buChar char="•"/>
            </a:pPr>
            <a:endParaRPr lang="en-US" sz="3732" b="1">
              <a:solidFill>
                <a:srgbClr val="FFFFFF"/>
              </a:solidFill>
              <a:latin typeface="Canva Sans"/>
              <a:ea typeface="Canva Sans"/>
              <a:cs typeface="Canva Sans"/>
              <a:sym typeface="Canva Sans"/>
            </a:endParaRPr>
          </a:p>
          <a:p>
            <a:pPr marL="571500" indent="-571500" algn="just">
              <a:lnSpc>
                <a:spcPts val="5226"/>
              </a:lnSpc>
              <a:buFont typeface="Arial" panose="020B0604020202020204" pitchFamily="34" charset="0"/>
              <a:buChar char="•"/>
            </a:pPr>
            <a:r>
              <a:rPr lang="en-US" sz="3732" b="1">
                <a:solidFill>
                  <a:srgbClr val="FFFFFF"/>
                </a:solidFill>
                <a:latin typeface="Canva Sans"/>
                <a:ea typeface="Canva Sans"/>
                <a:cs typeface="Canva Sans"/>
                <a:sym typeface="Canva Sans"/>
              </a:rPr>
              <a:t>Gradient Boosting Model (</a:t>
            </a:r>
            <a:r>
              <a:rPr lang="en-US" sz="3732" b="1" err="1">
                <a:solidFill>
                  <a:srgbClr val="FFFFFF"/>
                </a:solidFill>
                <a:latin typeface="Canva Sans"/>
                <a:ea typeface="Canva Sans"/>
                <a:cs typeface="Canva Sans"/>
                <a:sym typeface="Canva Sans"/>
              </a:rPr>
              <a:t>XGBoost</a:t>
            </a:r>
            <a:r>
              <a:rPr lang="en-US" sz="3732" b="1">
                <a:solidFill>
                  <a:srgbClr val="FFFFFF"/>
                </a:solidFill>
                <a:latin typeface="Canva Sans"/>
                <a:ea typeface="Canva Sans"/>
                <a:cs typeface="Canva Sans"/>
                <a:sym typeface="Canva Sans"/>
              </a:rPr>
              <a:t>)</a:t>
            </a:r>
          </a:p>
          <a:p>
            <a:pPr algn="ctr">
              <a:lnSpc>
                <a:spcPts val="5226"/>
              </a:lnSpc>
            </a:pPr>
            <a:endParaRPr lang="en-US" sz="3732">
              <a:solidFill>
                <a:srgbClr val="FFFFFF"/>
              </a:solidFill>
              <a:latin typeface="Canva Sans"/>
              <a:ea typeface="Canva Sans"/>
              <a:cs typeface="Canva Sans"/>
              <a:sym typeface="Canva Sans"/>
            </a:endParaRPr>
          </a:p>
        </p:txBody>
      </p:sp>
      <p:sp>
        <p:nvSpPr>
          <p:cNvPr id="5" name="Freeform 23">
            <a:extLst>
              <a:ext uri="{FF2B5EF4-FFF2-40B4-BE49-F238E27FC236}">
                <a16:creationId xmlns:a16="http://schemas.microsoft.com/office/drawing/2014/main" id="{B30DC79F-8323-86F9-F66E-300E7A8A1F01}"/>
              </a:ext>
            </a:extLst>
          </p:cNvPr>
          <p:cNvSpPr/>
          <p:nvPr/>
        </p:nvSpPr>
        <p:spPr>
          <a:xfrm>
            <a:off x="15756340" y="575957"/>
            <a:ext cx="1195864" cy="1535466"/>
          </a:xfrm>
          <a:custGeom>
            <a:avLst/>
            <a:gdLst/>
            <a:ahLst/>
            <a:cxnLst/>
            <a:rect l="l" t="t" r="r" b="b"/>
            <a:pathLst>
              <a:path w="1195864" h="1535466">
                <a:moveTo>
                  <a:pt x="0" y="0"/>
                </a:moveTo>
                <a:lnTo>
                  <a:pt x="1195864" y="0"/>
                </a:lnTo>
                <a:lnTo>
                  <a:pt x="1195864" y="1535466"/>
                </a:lnTo>
                <a:lnTo>
                  <a:pt x="0" y="1535466"/>
                </a:lnTo>
                <a:lnTo>
                  <a:pt x="0" y="0"/>
                </a:lnTo>
                <a:close/>
              </a:path>
            </a:pathLst>
          </a:custGeom>
          <a:blipFill>
            <a:blip r:embed="rId5">
              <a:extLst>
                <a:ext uri="{96DAC541-7B7A-43D3-8B79-37D633B846F1}">
                  <asvg:svgBlip xmlns:asvg="http://schemas.microsoft.com/office/drawing/2016/SVG/main" r:embed="rId6"/>
                </a:ext>
              </a:extLst>
            </a:blip>
            <a:stretch>
              <a:fillRect b="-8996"/>
            </a:stretch>
          </a:blipFill>
        </p:spPr>
        <p:txBody>
          <a:bodyPr/>
          <a:lstStyle/>
          <a:p>
            <a:endParaRPr lang="en-IN"/>
          </a:p>
        </p:txBody>
      </p:sp>
    </p:spTree>
    <p:extLst>
      <p:ext uri="{BB962C8B-B14F-4D97-AF65-F5344CB8AC3E}">
        <p14:creationId xmlns:p14="http://schemas.microsoft.com/office/powerpoint/2010/main" val="1171937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7845053">
            <a:off x="16086282" y="8660241"/>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AutoShape 5">
            <a:extLst>
              <a:ext uri="{FF2B5EF4-FFF2-40B4-BE49-F238E27FC236}">
                <a16:creationId xmlns:a16="http://schemas.microsoft.com/office/drawing/2014/main" id="{485C5E3D-C594-6919-A844-DF323F792F51}"/>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0">
            <a:extLst>
              <a:ext uri="{FF2B5EF4-FFF2-40B4-BE49-F238E27FC236}">
                <a16:creationId xmlns:a16="http://schemas.microsoft.com/office/drawing/2014/main" id="{5C40A20F-7341-3909-9C37-6FDE13150987}"/>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
        <p:nvSpPr>
          <p:cNvPr id="4" name="TextBox 3">
            <a:extLst>
              <a:ext uri="{FF2B5EF4-FFF2-40B4-BE49-F238E27FC236}">
                <a16:creationId xmlns:a16="http://schemas.microsoft.com/office/drawing/2014/main" id="{27A51FC0-B754-9314-6573-40A173B7F66A}"/>
              </a:ext>
            </a:extLst>
          </p:cNvPr>
          <p:cNvSpPr txBox="1"/>
          <p:nvPr/>
        </p:nvSpPr>
        <p:spPr>
          <a:xfrm>
            <a:off x="8339631" y="3275399"/>
            <a:ext cx="909188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b="1">
                <a:solidFill>
                  <a:schemeClr val="bg1">
                    <a:lumMod val="95000"/>
                  </a:schemeClr>
                </a:solidFill>
                <a:ea typeface="+mn-lt"/>
                <a:cs typeface="+mn-lt"/>
              </a:rPr>
              <a:t>Definition</a:t>
            </a:r>
            <a:r>
              <a:rPr lang="en-US" sz="2800">
                <a:solidFill>
                  <a:schemeClr val="bg1">
                    <a:lumMod val="95000"/>
                  </a:schemeClr>
                </a:solidFill>
                <a:ea typeface="+mn-lt"/>
                <a:cs typeface="+mn-lt"/>
              </a:rPr>
              <a:t>: A supervised learning algorithm for classification and regression.</a:t>
            </a:r>
            <a:endParaRPr lang="en-US" sz="2800">
              <a:solidFill>
                <a:schemeClr val="bg1">
                  <a:lumMod val="95000"/>
                </a:schemeClr>
              </a:solidFill>
              <a:cs typeface="Calibri"/>
            </a:endParaRPr>
          </a:p>
          <a:p>
            <a:pPr marL="285750" indent="-285750">
              <a:buFont typeface="Arial"/>
              <a:buChar char="•"/>
            </a:pPr>
            <a:r>
              <a:rPr lang="en-US" sz="2800" b="1">
                <a:solidFill>
                  <a:schemeClr val="bg1">
                    <a:lumMod val="95000"/>
                  </a:schemeClr>
                </a:solidFill>
                <a:ea typeface="+mn-lt"/>
                <a:cs typeface="+mn-lt"/>
              </a:rPr>
              <a:t>Working</a:t>
            </a:r>
            <a:r>
              <a:rPr lang="en-US" sz="2800">
                <a:solidFill>
                  <a:schemeClr val="bg1">
                    <a:lumMod val="95000"/>
                  </a:schemeClr>
                </a:solidFill>
                <a:ea typeface="+mn-lt"/>
                <a:cs typeface="+mn-lt"/>
              </a:rPr>
              <a:t>: Builds multiple decision trees using random subsets of data and features.</a:t>
            </a:r>
            <a:endParaRPr lang="en-US" sz="2800">
              <a:solidFill>
                <a:schemeClr val="bg1">
                  <a:lumMod val="95000"/>
                </a:schemeClr>
              </a:solidFill>
              <a:cs typeface="Calibri"/>
            </a:endParaRPr>
          </a:p>
          <a:p>
            <a:pPr marL="285750" indent="-285750">
              <a:buFont typeface="Arial"/>
              <a:buChar char="•"/>
            </a:pPr>
            <a:r>
              <a:rPr lang="en-US" sz="2800" b="1">
                <a:solidFill>
                  <a:schemeClr val="bg1">
                    <a:lumMod val="95000"/>
                  </a:schemeClr>
                </a:solidFill>
                <a:ea typeface="+mn-lt"/>
                <a:cs typeface="+mn-lt"/>
              </a:rPr>
              <a:t>Prediction</a:t>
            </a:r>
            <a:r>
              <a:rPr lang="en-US" sz="2800">
                <a:solidFill>
                  <a:schemeClr val="bg1">
                    <a:lumMod val="95000"/>
                  </a:schemeClr>
                </a:solidFill>
                <a:ea typeface="+mn-lt"/>
                <a:cs typeface="+mn-lt"/>
              </a:rPr>
              <a:t>:</a:t>
            </a:r>
          </a:p>
          <a:p>
            <a:r>
              <a:rPr lang="en-US" sz="2800" b="1">
                <a:solidFill>
                  <a:schemeClr val="bg1">
                    <a:lumMod val="95000"/>
                  </a:schemeClr>
                </a:solidFill>
                <a:ea typeface="+mn-lt"/>
                <a:cs typeface="+mn-lt"/>
              </a:rPr>
              <a:t>            Classification</a:t>
            </a:r>
            <a:r>
              <a:rPr lang="en-US" sz="2800">
                <a:solidFill>
                  <a:schemeClr val="bg1">
                    <a:lumMod val="95000"/>
                  </a:schemeClr>
                </a:solidFill>
                <a:ea typeface="+mn-lt"/>
                <a:cs typeface="+mn-lt"/>
              </a:rPr>
              <a:t>: Majority voting.</a:t>
            </a:r>
            <a:endParaRPr lang="en-US" sz="2800">
              <a:solidFill>
                <a:schemeClr val="bg1">
                  <a:lumMod val="95000"/>
                </a:schemeClr>
              </a:solidFill>
              <a:cs typeface="Calibri"/>
            </a:endParaRPr>
          </a:p>
          <a:p>
            <a:r>
              <a:rPr lang="en-US" sz="2800" b="1">
                <a:solidFill>
                  <a:schemeClr val="bg1">
                    <a:lumMod val="95000"/>
                  </a:schemeClr>
                </a:solidFill>
                <a:ea typeface="+mn-lt"/>
                <a:cs typeface="+mn-lt"/>
              </a:rPr>
              <a:t>            Regression</a:t>
            </a:r>
            <a:r>
              <a:rPr lang="en-US" sz="2800">
                <a:solidFill>
                  <a:schemeClr val="bg1">
                    <a:lumMod val="95000"/>
                  </a:schemeClr>
                </a:solidFill>
                <a:ea typeface="+mn-lt"/>
                <a:cs typeface="+mn-lt"/>
              </a:rPr>
              <a:t>: Averaging tree outputs.</a:t>
            </a:r>
            <a:endParaRPr lang="en-US" sz="2800">
              <a:solidFill>
                <a:schemeClr val="bg1">
                  <a:lumMod val="95000"/>
                </a:schemeClr>
              </a:solidFill>
              <a:cs typeface="Calibri"/>
            </a:endParaRPr>
          </a:p>
          <a:p>
            <a:pPr marL="285750" indent="-285750">
              <a:buFont typeface="Arial"/>
              <a:buChar char="•"/>
            </a:pPr>
            <a:r>
              <a:rPr lang="en-US" sz="2800" b="1">
                <a:solidFill>
                  <a:schemeClr val="bg1">
                    <a:lumMod val="95000"/>
                  </a:schemeClr>
                </a:solidFill>
                <a:ea typeface="+mn-lt"/>
                <a:cs typeface="+mn-lt"/>
              </a:rPr>
              <a:t>Key Features</a:t>
            </a:r>
            <a:r>
              <a:rPr lang="en-US" sz="2800">
                <a:solidFill>
                  <a:schemeClr val="bg1">
                    <a:lumMod val="95000"/>
                  </a:schemeClr>
                </a:solidFill>
                <a:ea typeface="+mn-lt"/>
                <a:cs typeface="+mn-lt"/>
              </a:rPr>
              <a:t>: Reduces overfitting, handles non-linear relationships, and works well with large datasets.</a:t>
            </a:r>
            <a:endParaRPr lang="en-US" sz="2800">
              <a:solidFill>
                <a:schemeClr val="bg1">
                  <a:lumMod val="95000"/>
                </a:schemeClr>
              </a:solidFill>
              <a:cs typeface="Calibri"/>
            </a:endParaRPr>
          </a:p>
          <a:p>
            <a:endParaRPr lang="en-US" sz="2800">
              <a:solidFill>
                <a:schemeClr val="bg1">
                  <a:lumMod val="95000"/>
                </a:schemeClr>
              </a:solidFill>
              <a:cs typeface="Calibri"/>
            </a:endParaRPr>
          </a:p>
        </p:txBody>
      </p:sp>
      <p:pic>
        <p:nvPicPr>
          <p:cNvPr id="6" name="Picture 5">
            <a:extLst>
              <a:ext uri="{FF2B5EF4-FFF2-40B4-BE49-F238E27FC236}">
                <a16:creationId xmlns:a16="http://schemas.microsoft.com/office/drawing/2014/main" id="{143CB4F7-065B-3862-E8A3-CBD6D04463C7}"/>
              </a:ext>
            </a:extLst>
          </p:cNvPr>
          <p:cNvPicPr>
            <a:picLocks noChangeAspect="1"/>
          </p:cNvPicPr>
          <p:nvPr/>
        </p:nvPicPr>
        <p:blipFill>
          <a:blip r:embed="rId5"/>
          <a:stretch>
            <a:fillRect/>
          </a:stretch>
        </p:blipFill>
        <p:spPr>
          <a:xfrm>
            <a:off x="581322" y="3111654"/>
            <a:ext cx="7562405" cy="45511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42B52319-97E9-16E9-AE54-611443AEAC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8B553F-8A2C-9F94-7906-B4B147F877D9}"/>
              </a:ext>
            </a:extLst>
          </p:cNvPr>
          <p:cNvSpPr/>
          <p:nvPr/>
        </p:nvSpPr>
        <p:spPr>
          <a:xfrm rot="7845053">
            <a:off x="16086282" y="8660241"/>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a:extLst>
              <a:ext uri="{FF2B5EF4-FFF2-40B4-BE49-F238E27FC236}">
                <a16:creationId xmlns:a16="http://schemas.microsoft.com/office/drawing/2014/main" id="{9BA859DD-6181-B700-3FB2-F666BB42A9CC}"/>
              </a:ext>
            </a:extLst>
          </p:cNvPr>
          <p:cNvSpPr/>
          <p:nvPr/>
        </p:nvSpPr>
        <p:spPr>
          <a:xfrm>
            <a:off x="2090627" y="3439115"/>
            <a:ext cx="12990854" cy="5099977"/>
          </a:xfrm>
          <a:custGeom>
            <a:avLst/>
            <a:gdLst/>
            <a:ahLst/>
            <a:cxnLst/>
            <a:rect l="l" t="t" r="r" b="b"/>
            <a:pathLst>
              <a:path w="11714495" h="4864882">
                <a:moveTo>
                  <a:pt x="0" y="0"/>
                </a:moveTo>
                <a:lnTo>
                  <a:pt x="11714495" y="0"/>
                </a:lnTo>
                <a:lnTo>
                  <a:pt x="11714495" y="4864882"/>
                </a:lnTo>
                <a:lnTo>
                  <a:pt x="0" y="4864882"/>
                </a:lnTo>
                <a:lnTo>
                  <a:pt x="0" y="0"/>
                </a:lnTo>
                <a:close/>
              </a:path>
            </a:pathLst>
          </a:custGeom>
          <a:blipFill>
            <a:blip r:embed="rId5"/>
            <a:stretch>
              <a:fillRect t="-2482" b="-458"/>
            </a:stretch>
          </a:blipFill>
        </p:spPr>
        <p:txBody>
          <a:bodyPr/>
          <a:lstStyle/>
          <a:p>
            <a:endParaRPr lang="en-IN"/>
          </a:p>
        </p:txBody>
      </p:sp>
      <p:sp>
        <p:nvSpPr>
          <p:cNvPr id="8" name="TextBox 8">
            <a:extLst>
              <a:ext uri="{FF2B5EF4-FFF2-40B4-BE49-F238E27FC236}">
                <a16:creationId xmlns:a16="http://schemas.microsoft.com/office/drawing/2014/main" id="{00516E45-9700-0A68-77BA-FAC1D8E43A22}"/>
              </a:ext>
            </a:extLst>
          </p:cNvPr>
          <p:cNvSpPr txBox="1"/>
          <p:nvPr/>
        </p:nvSpPr>
        <p:spPr>
          <a:xfrm>
            <a:off x="5480469" y="2455420"/>
            <a:ext cx="6723484" cy="1967387"/>
          </a:xfrm>
          <a:prstGeom prst="rect">
            <a:avLst/>
          </a:prstGeom>
        </p:spPr>
        <p:txBody>
          <a:bodyPr lIns="0" tIns="0" rIns="0" bIns="0" rtlCol="0" anchor="t">
            <a:spAutoFit/>
          </a:bodyPr>
          <a:lstStyle/>
          <a:p>
            <a:pPr algn="ctr">
              <a:lnSpc>
                <a:spcPts val="5226"/>
              </a:lnSpc>
            </a:pPr>
            <a:r>
              <a:rPr lang="en-US" sz="3732">
                <a:solidFill>
                  <a:srgbClr val="FFFFFF"/>
                </a:solidFill>
                <a:latin typeface="Canva Sans"/>
                <a:ea typeface="Canva Sans"/>
                <a:cs typeface="Canva Sans"/>
                <a:sym typeface="Canva Sans"/>
              </a:rPr>
              <a:t>Random Forest Model</a:t>
            </a:r>
          </a:p>
          <a:p>
            <a:pPr algn="ctr">
              <a:lnSpc>
                <a:spcPts val="5226"/>
              </a:lnSpc>
            </a:pPr>
            <a:endParaRPr lang="en-US" sz="3732">
              <a:solidFill>
                <a:srgbClr val="FFFFFF"/>
              </a:solidFill>
              <a:latin typeface="Canva Sans"/>
              <a:ea typeface="Canva Sans"/>
              <a:cs typeface="Canva Sans"/>
              <a:sym typeface="Canva Sans"/>
            </a:endParaRPr>
          </a:p>
          <a:p>
            <a:pPr algn="ctr">
              <a:lnSpc>
                <a:spcPts val="5226"/>
              </a:lnSpc>
            </a:pPr>
            <a:endParaRPr lang="en-US" sz="3732">
              <a:solidFill>
                <a:srgbClr val="FFFFFF"/>
              </a:solidFill>
              <a:latin typeface="Canva Sans"/>
              <a:ea typeface="Canva Sans"/>
              <a:cs typeface="Canva Sans"/>
              <a:sym typeface="Canva Sans"/>
            </a:endParaRPr>
          </a:p>
        </p:txBody>
      </p:sp>
      <p:sp>
        <p:nvSpPr>
          <p:cNvPr id="9" name="AutoShape 5">
            <a:extLst>
              <a:ext uri="{FF2B5EF4-FFF2-40B4-BE49-F238E27FC236}">
                <a16:creationId xmlns:a16="http://schemas.microsoft.com/office/drawing/2014/main" id="{7C29B835-5936-34FF-5124-ED365628DA3C}"/>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0">
            <a:extLst>
              <a:ext uri="{FF2B5EF4-FFF2-40B4-BE49-F238E27FC236}">
                <a16:creationId xmlns:a16="http://schemas.microsoft.com/office/drawing/2014/main" id="{36FF9C04-4A97-579F-AD3B-ADEAA354716E}"/>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extLst>
      <p:ext uri="{BB962C8B-B14F-4D97-AF65-F5344CB8AC3E}">
        <p14:creationId xmlns:p14="http://schemas.microsoft.com/office/powerpoint/2010/main" val="163782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7845053">
            <a:off x="16889169" y="1479684"/>
            <a:ext cx="1757945" cy="3021467"/>
          </a:xfrm>
          <a:custGeom>
            <a:avLst/>
            <a:gdLst/>
            <a:ahLst/>
            <a:cxnLst/>
            <a:rect l="l" t="t" r="r" b="b"/>
            <a:pathLst>
              <a:path w="1757945" h="3021467">
                <a:moveTo>
                  <a:pt x="0" y="0"/>
                </a:moveTo>
                <a:lnTo>
                  <a:pt x="1757945" y="0"/>
                </a:lnTo>
                <a:lnTo>
                  <a:pt x="1757945" y="3021467"/>
                </a:lnTo>
                <a:lnTo>
                  <a:pt x="0" y="3021467"/>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4168190" y="3826298"/>
            <a:ext cx="9951619" cy="5614953"/>
          </a:xfrm>
          <a:custGeom>
            <a:avLst/>
            <a:gdLst/>
            <a:ahLst/>
            <a:cxnLst/>
            <a:rect l="l" t="t" r="r" b="b"/>
            <a:pathLst>
              <a:path w="9464579" h="5185381">
                <a:moveTo>
                  <a:pt x="0" y="0"/>
                </a:moveTo>
                <a:lnTo>
                  <a:pt x="9464579" y="0"/>
                </a:lnTo>
                <a:lnTo>
                  <a:pt x="9464579" y="5185381"/>
                </a:lnTo>
                <a:lnTo>
                  <a:pt x="0" y="5185381"/>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6191812" y="3018956"/>
            <a:ext cx="5554346" cy="580390"/>
          </a:xfrm>
          <a:prstGeom prst="rect">
            <a:avLst/>
          </a:prstGeom>
        </p:spPr>
        <p:txBody>
          <a:bodyPr wrap="square"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GINI IMPORTANCE</a:t>
            </a:r>
          </a:p>
        </p:txBody>
      </p:sp>
      <p:sp>
        <p:nvSpPr>
          <p:cNvPr id="16" name="AutoShape 5">
            <a:extLst>
              <a:ext uri="{FF2B5EF4-FFF2-40B4-BE49-F238E27FC236}">
                <a16:creationId xmlns:a16="http://schemas.microsoft.com/office/drawing/2014/main" id="{5C246A7E-7FB5-0773-1C3D-0040E94F133B}"/>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7" name="TextBox 10">
            <a:extLst>
              <a:ext uri="{FF2B5EF4-FFF2-40B4-BE49-F238E27FC236}">
                <a16:creationId xmlns:a16="http://schemas.microsoft.com/office/drawing/2014/main" id="{E40874EA-8874-999F-6404-BA24F4CD48C6}"/>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Freeform 5"/>
          <p:cNvSpPr/>
          <p:nvPr/>
        </p:nvSpPr>
        <p:spPr>
          <a:xfrm>
            <a:off x="1916916" y="2169841"/>
            <a:ext cx="14454167" cy="7486200"/>
          </a:xfrm>
          <a:custGeom>
            <a:avLst/>
            <a:gdLst/>
            <a:ahLst/>
            <a:cxnLst/>
            <a:rect l="l" t="t" r="r" b="b"/>
            <a:pathLst>
              <a:path w="14144119" h="8531876">
                <a:moveTo>
                  <a:pt x="0" y="0"/>
                </a:moveTo>
                <a:lnTo>
                  <a:pt x="14144120" y="0"/>
                </a:lnTo>
                <a:lnTo>
                  <a:pt x="14144120" y="8531876"/>
                </a:lnTo>
                <a:lnTo>
                  <a:pt x="0" y="8531876"/>
                </a:lnTo>
                <a:lnTo>
                  <a:pt x="0" y="0"/>
                </a:lnTo>
                <a:close/>
              </a:path>
            </a:pathLst>
          </a:custGeom>
          <a:blipFill>
            <a:blip r:embed="rId3"/>
            <a:stretch>
              <a:fillRect l="-5980" t="-5959" b="-2092"/>
            </a:stretch>
          </a:blipFill>
        </p:spPr>
        <p:txBody>
          <a:bodyPr/>
          <a:lstStyle/>
          <a:p>
            <a:endParaRPr lang="en-IN"/>
          </a:p>
        </p:txBody>
      </p:sp>
      <p:sp>
        <p:nvSpPr>
          <p:cNvPr id="15" name="AutoShape 5">
            <a:extLst>
              <a:ext uri="{FF2B5EF4-FFF2-40B4-BE49-F238E27FC236}">
                <a16:creationId xmlns:a16="http://schemas.microsoft.com/office/drawing/2014/main" id="{5B06CAB4-43F8-2221-3E7B-0EE0929F7967}"/>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6" name="TextBox 10">
            <a:extLst>
              <a:ext uri="{FF2B5EF4-FFF2-40B4-BE49-F238E27FC236}">
                <a16:creationId xmlns:a16="http://schemas.microsoft.com/office/drawing/2014/main" id="{D9FFA5D7-D3BE-858A-7602-E2B8D4D86C0B}"/>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6279911" y="1143479"/>
            <a:ext cx="1375759" cy="1223290"/>
            <a:chOff x="0" y="0"/>
            <a:chExt cx="1834345" cy="1631053"/>
          </a:xfrm>
        </p:grpSpPr>
        <p:sp>
          <p:nvSpPr>
            <p:cNvPr id="3" name="Freeform 3"/>
            <p:cNvSpPr/>
            <p:nvPr/>
          </p:nvSpPr>
          <p:spPr>
            <a:xfrm>
              <a:off x="0"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3">
                <a:extLst>
                  <a:ext uri="{96DAC541-7B7A-43D3-8B79-37D633B846F1}">
                    <asvg:svgBlip xmlns:asvg="http://schemas.microsoft.com/office/drawing/2016/SVG/main" r:embed="rId4"/>
                  </a:ext>
                </a:extLst>
              </a:blip>
              <a:stretch>
                <a:fillRect r="-96817"/>
              </a:stretch>
            </a:blipFill>
            <a:ln cap="sq">
              <a:noFill/>
              <a:prstDash val="solid"/>
              <a:miter/>
            </a:ln>
          </p:spPr>
          <p:txBody>
            <a:bodyPr/>
            <a:lstStyle/>
            <a:p>
              <a:endParaRPr lang="en-IN"/>
            </a:p>
          </p:txBody>
        </p:sp>
        <p:sp>
          <p:nvSpPr>
            <p:cNvPr id="4" name="Freeform 4"/>
            <p:cNvSpPr/>
            <p:nvPr/>
          </p:nvSpPr>
          <p:spPr>
            <a:xfrm>
              <a:off x="909816"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5">
                <a:extLst>
                  <a:ext uri="{96DAC541-7B7A-43D3-8B79-37D633B846F1}">
                    <asvg:svgBlip xmlns:asvg="http://schemas.microsoft.com/office/drawing/2016/SVG/main" r:embed="rId6"/>
                  </a:ext>
                </a:extLst>
              </a:blip>
              <a:stretch>
                <a:fillRect l="-96817"/>
              </a:stretch>
            </a:blipFill>
            <a:ln cap="sq">
              <a:noFill/>
              <a:prstDash val="solid"/>
              <a:miter/>
            </a:ln>
          </p:spPr>
          <p:txBody>
            <a:bodyPr/>
            <a:lstStyle/>
            <a:p>
              <a:endParaRPr lang="en-IN"/>
            </a:p>
          </p:txBody>
        </p:sp>
      </p:grpSp>
      <p:sp>
        <p:nvSpPr>
          <p:cNvPr id="5" name="Freeform 5"/>
          <p:cNvSpPr/>
          <p:nvPr/>
        </p:nvSpPr>
        <p:spPr>
          <a:xfrm>
            <a:off x="3069624" y="2571706"/>
            <a:ext cx="12319059" cy="6639195"/>
          </a:xfrm>
          <a:custGeom>
            <a:avLst/>
            <a:gdLst/>
            <a:ahLst/>
            <a:cxnLst/>
            <a:rect l="l" t="t" r="r" b="b"/>
            <a:pathLst>
              <a:path w="11301259" h="6159186">
                <a:moveTo>
                  <a:pt x="0" y="0"/>
                </a:moveTo>
                <a:lnTo>
                  <a:pt x="11301259" y="0"/>
                </a:lnTo>
                <a:lnTo>
                  <a:pt x="11301259" y="6159186"/>
                </a:lnTo>
                <a:lnTo>
                  <a:pt x="0" y="6159186"/>
                </a:lnTo>
                <a:lnTo>
                  <a:pt x="0" y="0"/>
                </a:lnTo>
                <a:close/>
              </a:path>
            </a:pathLst>
          </a:custGeom>
          <a:blipFill>
            <a:blip r:embed="rId7"/>
            <a:stretch>
              <a:fillRect/>
            </a:stretch>
          </a:blipFill>
        </p:spPr>
        <p:txBody>
          <a:bodyPr/>
          <a:lstStyle/>
          <a:p>
            <a:endParaRPr lang="en-IN"/>
          </a:p>
        </p:txBody>
      </p:sp>
      <p:sp>
        <p:nvSpPr>
          <p:cNvPr id="12" name="Freeform 24">
            <a:extLst>
              <a:ext uri="{FF2B5EF4-FFF2-40B4-BE49-F238E27FC236}">
                <a16:creationId xmlns:a16="http://schemas.microsoft.com/office/drawing/2014/main" id="{4BBB4317-D86A-B59E-6DFF-311187CD1A4F}"/>
              </a:ext>
            </a:extLst>
          </p:cNvPr>
          <p:cNvSpPr/>
          <p:nvPr/>
        </p:nvSpPr>
        <p:spPr>
          <a:xfrm>
            <a:off x="-1635925" y="8730893"/>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8">
              <a:alphaModFix amt="39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6" name="AutoShape 5">
            <a:extLst>
              <a:ext uri="{FF2B5EF4-FFF2-40B4-BE49-F238E27FC236}">
                <a16:creationId xmlns:a16="http://schemas.microsoft.com/office/drawing/2014/main" id="{223925E7-B840-92C4-18C1-22755A60394A}"/>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7" name="TextBox 10">
            <a:extLst>
              <a:ext uri="{FF2B5EF4-FFF2-40B4-BE49-F238E27FC236}">
                <a16:creationId xmlns:a16="http://schemas.microsoft.com/office/drawing/2014/main" id="{67F3F3B8-8742-3020-E2C6-448947A70220}"/>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Freeform 5"/>
          <p:cNvSpPr/>
          <p:nvPr/>
        </p:nvSpPr>
        <p:spPr>
          <a:xfrm>
            <a:off x="3068846" y="4320324"/>
            <a:ext cx="11873788" cy="3842365"/>
          </a:xfrm>
          <a:custGeom>
            <a:avLst/>
            <a:gdLst/>
            <a:ahLst/>
            <a:cxnLst/>
            <a:rect l="l" t="t" r="r" b="b"/>
            <a:pathLst>
              <a:path w="10945273" h="3558795">
                <a:moveTo>
                  <a:pt x="0" y="0"/>
                </a:moveTo>
                <a:lnTo>
                  <a:pt x="10945273" y="0"/>
                </a:lnTo>
                <a:lnTo>
                  <a:pt x="10945273" y="3558796"/>
                </a:lnTo>
                <a:lnTo>
                  <a:pt x="0" y="3558796"/>
                </a:lnTo>
                <a:lnTo>
                  <a:pt x="0" y="0"/>
                </a:lnTo>
                <a:close/>
              </a:path>
            </a:pathLst>
          </a:custGeom>
          <a:blipFill>
            <a:blip r:embed="rId3"/>
            <a:stretch>
              <a:fillRect/>
            </a:stretch>
          </a:blipFill>
        </p:spPr>
        <p:txBody>
          <a:bodyPr/>
          <a:lstStyle/>
          <a:p>
            <a:endParaRPr lang="en-IN"/>
          </a:p>
        </p:txBody>
      </p:sp>
      <p:sp>
        <p:nvSpPr>
          <p:cNvPr id="12" name="TextBox 12"/>
          <p:cNvSpPr txBox="1"/>
          <p:nvPr/>
        </p:nvSpPr>
        <p:spPr>
          <a:xfrm>
            <a:off x="6987369" y="3265969"/>
            <a:ext cx="4848520" cy="580390"/>
          </a:xfrm>
          <a:prstGeom prst="rect">
            <a:avLst/>
          </a:prstGeom>
        </p:spPr>
        <p:txBody>
          <a:bodyPr wrap="square"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Confusion Matrix</a:t>
            </a:r>
          </a:p>
        </p:txBody>
      </p:sp>
      <p:sp>
        <p:nvSpPr>
          <p:cNvPr id="13" name="Freeform 24">
            <a:extLst>
              <a:ext uri="{FF2B5EF4-FFF2-40B4-BE49-F238E27FC236}">
                <a16:creationId xmlns:a16="http://schemas.microsoft.com/office/drawing/2014/main" id="{98196134-A2EC-9800-E031-094941E38EEE}"/>
              </a:ext>
            </a:extLst>
          </p:cNvPr>
          <p:cNvSpPr/>
          <p:nvPr/>
        </p:nvSpPr>
        <p:spPr>
          <a:xfrm>
            <a:off x="16626609" y="4543616"/>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20" name="AutoShape 5">
            <a:extLst>
              <a:ext uri="{FF2B5EF4-FFF2-40B4-BE49-F238E27FC236}">
                <a16:creationId xmlns:a16="http://schemas.microsoft.com/office/drawing/2014/main" id="{423FAA7E-CD47-3005-CA37-1EB8FF427A4E}"/>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21" name="TextBox 10">
            <a:extLst>
              <a:ext uri="{FF2B5EF4-FFF2-40B4-BE49-F238E27FC236}">
                <a16:creationId xmlns:a16="http://schemas.microsoft.com/office/drawing/2014/main" id="{CBC06EDA-9F23-716A-BE1C-16C9908DBB62}"/>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C6BE3177-97C2-41DA-9017-45B333F1A72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B2CD5CF4-A276-F993-F79B-A2D738751A50}"/>
              </a:ext>
            </a:extLst>
          </p:cNvPr>
          <p:cNvSpPr/>
          <p:nvPr/>
        </p:nvSpPr>
        <p:spPr>
          <a:xfrm>
            <a:off x="3671363" y="3862832"/>
            <a:ext cx="10945273" cy="1134526"/>
          </a:xfrm>
          <a:custGeom>
            <a:avLst/>
            <a:gdLst/>
            <a:ahLst/>
            <a:cxnLst/>
            <a:rect l="l" t="t" r="r" b="b"/>
            <a:pathLst>
              <a:path w="10945273" h="1134526">
                <a:moveTo>
                  <a:pt x="0" y="0"/>
                </a:moveTo>
                <a:lnTo>
                  <a:pt x="10945273" y="0"/>
                </a:lnTo>
                <a:lnTo>
                  <a:pt x="10945273" y="1134526"/>
                </a:lnTo>
                <a:lnTo>
                  <a:pt x="0" y="1134526"/>
                </a:lnTo>
                <a:lnTo>
                  <a:pt x="0" y="0"/>
                </a:lnTo>
                <a:close/>
              </a:path>
            </a:pathLst>
          </a:custGeom>
          <a:blipFill>
            <a:blip r:embed="rId3"/>
            <a:stretch>
              <a:fillRect t="-51285" b="-51285"/>
            </a:stretch>
          </a:blipFill>
        </p:spPr>
        <p:txBody>
          <a:bodyPr/>
          <a:lstStyle/>
          <a:p>
            <a:endParaRPr lang="en-IN"/>
          </a:p>
        </p:txBody>
      </p:sp>
      <p:sp>
        <p:nvSpPr>
          <p:cNvPr id="7" name="Freeform 7">
            <a:extLst>
              <a:ext uri="{FF2B5EF4-FFF2-40B4-BE49-F238E27FC236}">
                <a16:creationId xmlns:a16="http://schemas.microsoft.com/office/drawing/2014/main" id="{C577E094-BD6C-A367-ED38-5FB108D4A1A4}"/>
              </a:ext>
            </a:extLst>
          </p:cNvPr>
          <p:cNvSpPr/>
          <p:nvPr/>
        </p:nvSpPr>
        <p:spPr>
          <a:xfrm>
            <a:off x="3604454" y="7365484"/>
            <a:ext cx="10945273" cy="1521116"/>
          </a:xfrm>
          <a:custGeom>
            <a:avLst/>
            <a:gdLst/>
            <a:ahLst/>
            <a:cxnLst/>
            <a:rect l="l" t="t" r="r" b="b"/>
            <a:pathLst>
              <a:path w="10945273" h="1521116">
                <a:moveTo>
                  <a:pt x="0" y="0"/>
                </a:moveTo>
                <a:lnTo>
                  <a:pt x="10945273" y="0"/>
                </a:lnTo>
                <a:lnTo>
                  <a:pt x="10945273" y="1521116"/>
                </a:lnTo>
                <a:lnTo>
                  <a:pt x="0" y="1521116"/>
                </a:lnTo>
                <a:lnTo>
                  <a:pt x="0" y="0"/>
                </a:lnTo>
                <a:close/>
              </a:path>
            </a:pathLst>
          </a:custGeom>
          <a:blipFill>
            <a:blip r:embed="rId4"/>
            <a:stretch>
              <a:fillRect t="-3966" b="-3966"/>
            </a:stretch>
          </a:blipFill>
        </p:spPr>
        <p:txBody>
          <a:bodyPr/>
          <a:lstStyle/>
          <a:p>
            <a:endParaRPr lang="en-IN"/>
          </a:p>
        </p:txBody>
      </p:sp>
      <p:sp>
        <p:nvSpPr>
          <p:cNvPr id="12" name="TextBox 12">
            <a:extLst>
              <a:ext uri="{FF2B5EF4-FFF2-40B4-BE49-F238E27FC236}">
                <a16:creationId xmlns:a16="http://schemas.microsoft.com/office/drawing/2014/main" id="{492AF3E5-8A83-E7D3-8361-47488F8FEBA9}"/>
              </a:ext>
            </a:extLst>
          </p:cNvPr>
          <p:cNvSpPr txBox="1"/>
          <p:nvPr/>
        </p:nvSpPr>
        <p:spPr>
          <a:xfrm>
            <a:off x="7912919" y="3169925"/>
            <a:ext cx="2462157" cy="580390"/>
          </a:xfrm>
          <a:prstGeom prst="rect">
            <a:avLst/>
          </a:prstGeom>
        </p:spPr>
        <p:txBody>
          <a:bodyPr wrap="square"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Accuracy</a:t>
            </a:r>
          </a:p>
        </p:txBody>
      </p:sp>
      <p:sp>
        <p:nvSpPr>
          <p:cNvPr id="13" name="Freeform 24">
            <a:extLst>
              <a:ext uri="{FF2B5EF4-FFF2-40B4-BE49-F238E27FC236}">
                <a16:creationId xmlns:a16="http://schemas.microsoft.com/office/drawing/2014/main" id="{9690343E-441F-521D-D2FA-388933A72471}"/>
              </a:ext>
            </a:extLst>
          </p:cNvPr>
          <p:cNvSpPr/>
          <p:nvPr/>
        </p:nvSpPr>
        <p:spPr>
          <a:xfrm>
            <a:off x="16626609" y="4543616"/>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5">
              <a:alphaModFix amt="39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2" name="TextBox 12">
            <a:extLst>
              <a:ext uri="{FF2B5EF4-FFF2-40B4-BE49-F238E27FC236}">
                <a16:creationId xmlns:a16="http://schemas.microsoft.com/office/drawing/2014/main" id="{F951729C-43E7-873D-D2A1-62F55B30CF14}"/>
              </a:ext>
            </a:extLst>
          </p:cNvPr>
          <p:cNvSpPr txBox="1"/>
          <p:nvPr/>
        </p:nvSpPr>
        <p:spPr>
          <a:xfrm>
            <a:off x="7479202" y="6791288"/>
            <a:ext cx="3329593" cy="574196"/>
          </a:xfrm>
          <a:prstGeom prst="rect">
            <a:avLst/>
          </a:prstGeom>
        </p:spPr>
        <p:txBody>
          <a:bodyPr wrap="square"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OOB Error Rate</a:t>
            </a:r>
          </a:p>
        </p:txBody>
      </p:sp>
      <p:sp>
        <p:nvSpPr>
          <p:cNvPr id="3" name="AutoShape 5">
            <a:extLst>
              <a:ext uri="{FF2B5EF4-FFF2-40B4-BE49-F238E27FC236}">
                <a16:creationId xmlns:a16="http://schemas.microsoft.com/office/drawing/2014/main" id="{B7A748B5-C624-A02B-2453-3456FBEF8FB9}"/>
              </a:ext>
            </a:extLst>
          </p:cNvPr>
          <p:cNvSpPr/>
          <p:nvPr/>
        </p:nvSpPr>
        <p:spPr>
          <a:xfrm>
            <a:off x="1201982" y="1400400"/>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4" name="TextBox 10">
            <a:extLst>
              <a:ext uri="{FF2B5EF4-FFF2-40B4-BE49-F238E27FC236}">
                <a16:creationId xmlns:a16="http://schemas.microsoft.com/office/drawing/2014/main" id="{1953B519-3963-0679-7AFD-F796C37B4061}"/>
              </a:ext>
            </a:extLst>
          </p:cNvPr>
          <p:cNvSpPr txBox="1"/>
          <p:nvPr/>
        </p:nvSpPr>
        <p:spPr>
          <a:xfrm>
            <a:off x="1201982" y="630959"/>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RANDOM FOREST</a:t>
            </a:r>
          </a:p>
        </p:txBody>
      </p:sp>
    </p:spTree>
    <p:extLst>
      <p:ext uri="{BB962C8B-B14F-4D97-AF65-F5344CB8AC3E}">
        <p14:creationId xmlns:p14="http://schemas.microsoft.com/office/powerpoint/2010/main" val="425431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AutoShape 2"/>
          <p:cNvSpPr/>
          <p:nvPr/>
        </p:nvSpPr>
        <p:spPr>
          <a:xfrm>
            <a:off x="4287925" y="1892331"/>
            <a:ext cx="7161263"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8" name="TextBox 8"/>
          <p:cNvSpPr txBox="1"/>
          <p:nvPr/>
        </p:nvSpPr>
        <p:spPr>
          <a:xfrm>
            <a:off x="3067716" y="1033926"/>
            <a:ext cx="10669541" cy="858405"/>
          </a:xfrm>
          <a:prstGeom prst="rect">
            <a:avLst/>
          </a:prstGeom>
        </p:spPr>
        <p:txBody>
          <a:bodyPr lIns="0" tIns="0" rIns="0" bIns="0" rtlCol="0" anchor="t">
            <a:spAutoFit/>
          </a:bodyPr>
          <a:lstStyle/>
          <a:p>
            <a:pPr algn="ctr">
              <a:lnSpc>
                <a:spcPts val="6928"/>
              </a:lnSpc>
            </a:pPr>
            <a:r>
              <a:rPr lang="en-US" sz="4949" b="1">
                <a:solidFill>
                  <a:srgbClr val="FFFFFF"/>
                </a:solidFill>
                <a:latin typeface="Canva Sans Bold"/>
                <a:ea typeface="Canva Sans Bold"/>
                <a:cs typeface="Canva Sans Bold"/>
                <a:sym typeface="Canva Sans Bold"/>
              </a:rPr>
              <a:t>        Support Vector Machine (SVM)</a:t>
            </a:r>
          </a:p>
        </p:txBody>
      </p:sp>
      <p:pic>
        <p:nvPicPr>
          <p:cNvPr id="12" name="Picture 11">
            <a:extLst>
              <a:ext uri="{FF2B5EF4-FFF2-40B4-BE49-F238E27FC236}">
                <a16:creationId xmlns:a16="http://schemas.microsoft.com/office/drawing/2014/main" id="{06626417-CA8B-DA65-B77C-6EF5D3D067F4}"/>
              </a:ext>
            </a:extLst>
          </p:cNvPr>
          <p:cNvPicPr>
            <a:picLocks noChangeAspect="1"/>
          </p:cNvPicPr>
          <p:nvPr/>
        </p:nvPicPr>
        <p:blipFill>
          <a:blip r:embed="rId2"/>
          <a:stretch>
            <a:fillRect/>
          </a:stretch>
        </p:blipFill>
        <p:spPr>
          <a:xfrm>
            <a:off x="807093" y="3578007"/>
            <a:ext cx="6027826" cy="4857871"/>
          </a:xfrm>
          <a:prstGeom prst="rect">
            <a:avLst/>
          </a:prstGeom>
        </p:spPr>
      </p:pic>
      <p:sp>
        <p:nvSpPr>
          <p:cNvPr id="14" name="TextBox 13">
            <a:extLst>
              <a:ext uri="{FF2B5EF4-FFF2-40B4-BE49-F238E27FC236}">
                <a16:creationId xmlns:a16="http://schemas.microsoft.com/office/drawing/2014/main" id="{DE539EBE-F68A-B916-ED1C-19966E046EDC}"/>
              </a:ext>
            </a:extLst>
          </p:cNvPr>
          <p:cNvSpPr txBox="1"/>
          <p:nvPr/>
        </p:nvSpPr>
        <p:spPr>
          <a:xfrm>
            <a:off x="8336907" y="3578007"/>
            <a:ext cx="9144000" cy="4340034"/>
          </a:xfrm>
          <a:prstGeom prst="rect">
            <a:avLst/>
          </a:prstGeom>
          <a:noFill/>
        </p:spPr>
        <p:txBody>
          <a:bodyPr wrap="square">
            <a:spAutoFit/>
          </a:bodyPr>
          <a:lstStyle/>
          <a:p>
            <a:pPr marL="457200" indent="-457200" algn="l">
              <a:lnSpc>
                <a:spcPts val="4759"/>
              </a:lnSpc>
              <a:buFont typeface="Arial" panose="020B0604020202020204" pitchFamily="34" charset="0"/>
              <a:buChar char="•"/>
            </a:pPr>
            <a:r>
              <a:rPr lang="en-US" sz="2800" b="1">
                <a:solidFill>
                  <a:srgbClr val="FFFFFF"/>
                </a:solidFill>
                <a:latin typeface="Canva Sans"/>
                <a:ea typeface="Canva Sans"/>
                <a:cs typeface="Canva Sans"/>
                <a:sym typeface="Canva Sans"/>
              </a:rPr>
              <a:t>Uses separating hyperplane (Support Vector)</a:t>
            </a:r>
          </a:p>
          <a:p>
            <a:pPr marL="457200" indent="-457200" algn="l">
              <a:lnSpc>
                <a:spcPts val="4759"/>
              </a:lnSpc>
              <a:buFont typeface="Arial" panose="020B0604020202020204" pitchFamily="34" charset="0"/>
              <a:buChar char="•"/>
            </a:pPr>
            <a:endParaRPr lang="en-US" sz="2800" b="1">
              <a:solidFill>
                <a:srgbClr val="FFFFFF"/>
              </a:solidFill>
              <a:latin typeface="Canva Sans"/>
              <a:ea typeface="Canva Sans"/>
              <a:cs typeface="Canva Sans"/>
              <a:sym typeface="Canva Sans"/>
            </a:endParaRPr>
          </a:p>
          <a:p>
            <a:pPr marL="457200" indent="-457200" algn="l">
              <a:lnSpc>
                <a:spcPts val="4759"/>
              </a:lnSpc>
              <a:buFont typeface="Arial" panose="020B0604020202020204" pitchFamily="34" charset="0"/>
              <a:buChar char="•"/>
            </a:pPr>
            <a:r>
              <a:rPr lang="en-US" sz="2800" b="1">
                <a:solidFill>
                  <a:srgbClr val="FFFFFF"/>
                </a:solidFill>
                <a:latin typeface="Canva Sans"/>
                <a:ea typeface="Canva Sans"/>
                <a:cs typeface="Canva Sans"/>
                <a:sym typeface="Canva Sans"/>
              </a:rPr>
              <a:t>Kernel Function</a:t>
            </a:r>
          </a:p>
          <a:p>
            <a:pPr marL="457200" indent="-457200" algn="l">
              <a:lnSpc>
                <a:spcPts val="4759"/>
              </a:lnSpc>
              <a:buFont typeface="Arial" panose="020B0604020202020204" pitchFamily="34" charset="0"/>
              <a:buChar char="•"/>
            </a:pPr>
            <a:endParaRPr lang="en-US" sz="2800" b="1">
              <a:solidFill>
                <a:srgbClr val="FFFFFF"/>
              </a:solidFill>
              <a:latin typeface="Canva Sans"/>
              <a:ea typeface="Canva Sans"/>
              <a:cs typeface="Canva Sans"/>
              <a:sym typeface="Canva Sans"/>
            </a:endParaRPr>
          </a:p>
          <a:p>
            <a:pPr marL="457200" indent="-457200" algn="l">
              <a:lnSpc>
                <a:spcPts val="4759"/>
              </a:lnSpc>
              <a:buFont typeface="Arial" panose="020B0604020202020204" pitchFamily="34" charset="0"/>
              <a:buChar char="•"/>
            </a:pPr>
            <a:r>
              <a:rPr lang="en-US" sz="2800" b="1">
                <a:solidFill>
                  <a:srgbClr val="FFFFFF"/>
                </a:solidFill>
                <a:latin typeface="Canva Sans"/>
                <a:ea typeface="Canva Sans"/>
                <a:cs typeface="Canva Sans"/>
                <a:sym typeface="Canva Sans"/>
              </a:rPr>
              <a:t>Chooses the hyperplane w/ maximum distance b/w 2 set of points</a:t>
            </a:r>
          </a:p>
          <a:p>
            <a:pPr algn="l">
              <a:lnSpc>
                <a:spcPts val="4759"/>
              </a:lnSpc>
            </a:pPr>
            <a:endParaRPr lang="en-US" sz="2800">
              <a:solidFill>
                <a:srgbClr val="FFFFFF"/>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289310" y="2459895"/>
            <a:ext cx="4948491" cy="4240738"/>
            <a:chOff x="0" y="0"/>
            <a:chExt cx="6597989" cy="5654317"/>
          </a:xfrm>
        </p:grpSpPr>
        <p:pic>
          <p:nvPicPr>
            <p:cNvPr id="3" name="Picture 3"/>
            <p:cNvPicPr>
              <a:picLocks noChangeAspect="1"/>
            </p:cNvPicPr>
            <p:nvPr/>
          </p:nvPicPr>
          <p:blipFill>
            <a:blip r:embed="rId2"/>
            <a:srcRect l="10340" r="10340"/>
            <a:stretch>
              <a:fillRect/>
            </a:stretch>
          </p:blipFill>
          <p:spPr>
            <a:xfrm>
              <a:off x="0" y="0"/>
              <a:ext cx="6597989" cy="5654317"/>
            </a:xfrm>
            <a:prstGeom prst="rect">
              <a:avLst/>
            </a:prstGeom>
          </p:spPr>
        </p:pic>
      </p:grpSp>
      <p:grpSp>
        <p:nvGrpSpPr>
          <p:cNvPr id="4" name="Group 4"/>
          <p:cNvGrpSpPr/>
          <p:nvPr/>
        </p:nvGrpSpPr>
        <p:grpSpPr>
          <a:xfrm>
            <a:off x="6752434" y="2459895"/>
            <a:ext cx="4948491" cy="4240738"/>
            <a:chOff x="0" y="0"/>
            <a:chExt cx="6597989" cy="5654317"/>
          </a:xfrm>
        </p:grpSpPr>
        <p:pic>
          <p:nvPicPr>
            <p:cNvPr id="5" name="Picture 5"/>
            <p:cNvPicPr>
              <a:picLocks noChangeAspect="1"/>
            </p:cNvPicPr>
            <p:nvPr/>
          </p:nvPicPr>
          <p:blipFill>
            <a:blip r:embed="rId3"/>
            <a:srcRect l="10967" r="10967"/>
            <a:stretch>
              <a:fillRect/>
            </a:stretch>
          </p:blipFill>
          <p:spPr>
            <a:xfrm>
              <a:off x="0" y="0"/>
              <a:ext cx="6597989" cy="5654317"/>
            </a:xfrm>
            <a:prstGeom prst="rect">
              <a:avLst/>
            </a:prstGeom>
          </p:spPr>
        </p:pic>
      </p:grpSp>
      <p:grpSp>
        <p:nvGrpSpPr>
          <p:cNvPr id="6" name="Group 6"/>
          <p:cNvGrpSpPr/>
          <p:nvPr/>
        </p:nvGrpSpPr>
        <p:grpSpPr>
          <a:xfrm>
            <a:off x="12427337" y="2459895"/>
            <a:ext cx="4948491" cy="4240738"/>
            <a:chOff x="0" y="0"/>
            <a:chExt cx="6597989" cy="5654317"/>
          </a:xfrm>
        </p:grpSpPr>
        <p:pic>
          <p:nvPicPr>
            <p:cNvPr id="7" name="Picture 7"/>
            <p:cNvPicPr>
              <a:picLocks noChangeAspect="1"/>
            </p:cNvPicPr>
            <p:nvPr/>
          </p:nvPicPr>
          <p:blipFill>
            <a:blip r:embed="rId4"/>
            <a:srcRect l="5833" r="5833"/>
            <a:stretch>
              <a:fillRect/>
            </a:stretch>
          </p:blipFill>
          <p:spPr>
            <a:xfrm>
              <a:off x="0" y="0"/>
              <a:ext cx="6597989" cy="5654317"/>
            </a:xfrm>
            <a:prstGeom prst="rect">
              <a:avLst/>
            </a:prstGeom>
          </p:spPr>
        </p:pic>
      </p:grpSp>
      <p:sp>
        <p:nvSpPr>
          <p:cNvPr id="8" name="AutoShape 8"/>
          <p:cNvSpPr/>
          <p:nvPr/>
        </p:nvSpPr>
        <p:spPr>
          <a:xfrm>
            <a:off x="1206630" y="2216570"/>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9" name="AutoShape 9"/>
          <p:cNvSpPr/>
          <p:nvPr/>
        </p:nvSpPr>
        <p:spPr>
          <a:xfrm>
            <a:off x="6669754" y="2216570"/>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AutoShape 10"/>
          <p:cNvSpPr/>
          <p:nvPr/>
        </p:nvSpPr>
        <p:spPr>
          <a:xfrm>
            <a:off x="12427337" y="2235620"/>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4" name="TextBox 14"/>
          <p:cNvSpPr txBox="1"/>
          <p:nvPr/>
        </p:nvSpPr>
        <p:spPr>
          <a:xfrm>
            <a:off x="1206630" y="669584"/>
            <a:ext cx="11957240" cy="1591350"/>
          </a:xfrm>
          <a:prstGeom prst="rect">
            <a:avLst/>
          </a:prstGeom>
        </p:spPr>
        <p:txBody>
          <a:bodyPr lIns="0" tIns="0" rIns="0" bIns="0" rtlCol="0" anchor="t">
            <a:spAutoFit/>
          </a:bodyPr>
          <a:lstStyle/>
          <a:p>
            <a:pPr algn="l">
              <a:lnSpc>
                <a:spcPts val="10913"/>
              </a:lnSpc>
            </a:pPr>
            <a:r>
              <a:rPr lang="en-US" sz="8661">
                <a:solidFill>
                  <a:srgbClr val="FFFFFF"/>
                </a:solidFill>
                <a:latin typeface="Overpass Light"/>
                <a:ea typeface="Overpass Light"/>
                <a:cs typeface="Overpass Light"/>
                <a:sym typeface="Overpass Light"/>
              </a:rPr>
              <a:t>INTRODUCTION</a:t>
            </a:r>
          </a:p>
        </p:txBody>
      </p:sp>
      <p:sp>
        <p:nvSpPr>
          <p:cNvPr id="15" name="TextBox 15"/>
          <p:cNvSpPr txBox="1"/>
          <p:nvPr/>
        </p:nvSpPr>
        <p:spPr>
          <a:xfrm>
            <a:off x="1516565" y="6974222"/>
            <a:ext cx="4226347" cy="429895"/>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Overpass Ultra-Bold"/>
                <a:ea typeface="Overpass Ultra-Bold"/>
                <a:cs typeface="Overpass Ultra-Bold"/>
                <a:sym typeface="Overpass Ultra-Bold"/>
              </a:rPr>
              <a:t>What is SMA?</a:t>
            </a:r>
          </a:p>
        </p:txBody>
      </p:sp>
      <p:sp>
        <p:nvSpPr>
          <p:cNvPr id="16" name="TextBox 16"/>
          <p:cNvSpPr txBox="1"/>
          <p:nvPr/>
        </p:nvSpPr>
        <p:spPr>
          <a:xfrm>
            <a:off x="7341766" y="6936791"/>
            <a:ext cx="3604468" cy="429895"/>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Overpass Ultra-Bold"/>
                <a:ea typeface="Overpass Ultra-Bold"/>
                <a:cs typeface="Overpass Ultra-Bold"/>
                <a:sym typeface="Overpass Ultra-Bold"/>
              </a:rPr>
              <a:t>Why is it Important?</a:t>
            </a:r>
          </a:p>
        </p:txBody>
      </p:sp>
      <p:sp>
        <p:nvSpPr>
          <p:cNvPr id="17" name="TextBox 17"/>
          <p:cNvSpPr txBox="1"/>
          <p:nvPr/>
        </p:nvSpPr>
        <p:spPr>
          <a:xfrm>
            <a:off x="12947120" y="6995371"/>
            <a:ext cx="3968725" cy="429895"/>
          </a:xfrm>
          <a:prstGeom prst="rect">
            <a:avLst/>
          </a:prstGeom>
        </p:spPr>
        <p:txBody>
          <a:bodyPr lIns="0" tIns="0" rIns="0" bIns="0" rtlCol="0" anchor="t">
            <a:spAutoFit/>
          </a:bodyPr>
          <a:lstStyle/>
          <a:p>
            <a:pPr algn="ctr">
              <a:lnSpc>
                <a:spcPts val="3080"/>
              </a:lnSpc>
              <a:spcBef>
                <a:spcPct val="0"/>
              </a:spcBef>
            </a:pPr>
            <a:r>
              <a:rPr lang="en-US" sz="2200" b="1">
                <a:solidFill>
                  <a:srgbClr val="FFFFFF"/>
                </a:solidFill>
                <a:latin typeface="Overpass Ultra-Bold"/>
                <a:ea typeface="Overpass Ultra-Bold"/>
                <a:cs typeface="Overpass Ultra-Bold"/>
                <a:sym typeface="Overpass Ultra-Bold"/>
              </a:rPr>
              <a:t>Advancements in Treatment:</a:t>
            </a:r>
          </a:p>
        </p:txBody>
      </p:sp>
      <p:sp>
        <p:nvSpPr>
          <p:cNvPr id="18" name="TextBox 18"/>
          <p:cNvSpPr txBox="1"/>
          <p:nvPr/>
        </p:nvSpPr>
        <p:spPr>
          <a:xfrm>
            <a:off x="1516565" y="7356785"/>
            <a:ext cx="4509459" cy="1766381"/>
          </a:xfrm>
          <a:prstGeom prst="rect">
            <a:avLst/>
          </a:prstGeom>
        </p:spPr>
        <p:txBody>
          <a:bodyPr wrap="square" lIns="0" tIns="0" rIns="0" bIns="0" rtlCol="0" anchor="t">
            <a:spAutoFit/>
          </a:bodyPr>
          <a:lstStyle/>
          <a:p>
            <a:pPr marL="0" lvl="0" indent="0" algn="just">
              <a:lnSpc>
                <a:spcPts val="2800"/>
              </a:lnSpc>
              <a:spcBef>
                <a:spcPct val="0"/>
              </a:spcBef>
            </a:pPr>
            <a:r>
              <a:rPr lang="en-US" sz="2000">
                <a:solidFill>
                  <a:srgbClr val="FFFFFF"/>
                </a:solidFill>
                <a:latin typeface="Overpass"/>
                <a:ea typeface="Overpass"/>
                <a:cs typeface="Overpass"/>
                <a:sym typeface="Overpass"/>
              </a:rPr>
              <a:t>Spinal Muscular Atrophy (SMA) is a rare genetic disorder that affects motor neurons in the spinal cord, leading to progressive muscle weakness and loss of mobility</a:t>
            </a:r>
          </a:p>
        </p:txBody>
      </p:sp>
      <p:sp>
        <p:nvSpPr>
          <p:cNvPr id="19" name="TextBox 19"/>
          <p:cNvSpPr txBox="1"/>
          <p:nvPr/>
        </p:nvSpPr>
        <p:spPr>
          <a:xfrm>
            <a:off x="7025268" y="7356785"/>
            <a:ext cx="4259765" cy="2168525"/>
          </a:xfrm>
          <a:prstGeom prst="rect">
            <a:avLst/>
          </a:prstGeom>
        </p:spPr>
        <p:txBody>
          <a:bodyPr wrap="square" lIns="0" tIns="0" rIns="0" bIns="0" rtlCol="0" anchor="t">
            <a:spAutoFit/>
          </a:bodyPr>
          <a:lstStyle/>
          <a:p>
            <a:pPr marL="0" lvl="0" indent="0" algn="just">
              <a:lnSpc>
                <a:spcPts val="2800"/>
              </a:lnSpc>
              <a:spcBef>
                <a:spcPct val="0"/>
              </a:spcBef>
            </a:pPr>
            <a:r>
              <a:rPr lang="en-US" sz="2000">
                <a:solidFill>
                  <a:srgbClr val="FFFFFF"/>
                </a:solidFill>
                <a:latin typeface="Overpass"/>
                <a:ea typeface="Overpass"/>
                <a:cs typeface="Overpass"/>
                <a:sym typeface="Overpass"/>
              </a:rPr>
              <a:t>SMA is a leading genetic cause of infant mortality, but its impact extends across all age groups, emphasizing the need for effective diagnosis, treatment, and management.</a:t>
            </a:r>
          </a:p>
        </p:txBody>
      </p:sp>
      <p:sp>
        <p:nvSpPr>
          <p:cNvPr id="20" name="TextBox 20"/>
          <p:cNvSpPr txBox="1"/>
          <p:nvPr/>
        </p:nvSpPr>
        <p:spPr>
          <a:xfrm>
            <a:off x="12712390" y="7462830"/>
            <a:ext cx="4438186" cy="2168525"/>
          </a:xfrm>
          <a:prstGeom prst="rect">
            <a:avLst/>
          </a:prstGeom>
        </p:spPr>
        <p:txBody>
          <a:bodyPr wrap="square" lIns="0" tIns="0" rIns="0" bIns="0" rtlCol="0" anchor="t">
            <a:spAutoFit/>
          </a:bodyPr>
          <a:lstStyle/>
          <a:p>
            <a:pPr marL="0" lvl="0" indent="0" algn="just">
              <a:lnSpc>
                <a:spcPts val="2800"/>
              </a:lnSpc>
              <a:spcBef>
                <a:spcPct val="0"/>
              </a:spcBef>
            </a:pPr>
            <a:r>
              <a:rPr lang="en-US" sz="2000">
                <a:solidFill>
                  <a:srgbClr val="FFFFFF"/>
                </a:solidFill>
                <a:latin typeface="Overpass"/>
                <a:ea typeface="Overpass"/>
                <a:cs typeface="Overpass"/>
                <a:sym typeface="Overpass"/>
              </a:rPr>
              <a:t>Breakthroughs in gene therapy, innovative drugs, and machine learning applications in early detection are transforming the landscape of SMA care, improving patient outcomes and quality of life.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4BB6E156-3552-01AE-F1AB-D7825529935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D9F29C5-0465-F9CC-87F3-140BD30D7B78}"/>
              </a:ext>
            </a:extLst>
          </p:cNvPr>
          <p:cNvSpPr/>
          <p:nvPr/>
        </p:nvSpPr>
        <p:spPr>
          <a:xfrm>
            <a:off x="9328276" y="9603718"/>
            <a:ext cx="7161263"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3" name="Freeform 3">
            <a:extLst>
              <a:ext uri="{FF2B5EF4-FFF2-40B4-BE49-F238E27FC236}">
                <a16:creationId xmlns:a16="http://schemas.microsoft.com/office/drawing/2014/main" id="{06236747-94A5-0758-5D29-D63287A23E4A}"/>
              </a:ext>
            </a:extLst>
          </p:cNvPr>
          <p:cNvSpPr/>
          <p:nvPr/>
        </p:nvSpPr>
        <p:spPr>
          <a:xfrm>
            <a:off x="3179229" y="3300794"/>
            <a:ext cx="12298094" cy="6053573"/>
          </a:xfrm>
          <a:custGeom>
            <a:avLst/>
            <a:gdLst/>
            <a:ahLst/>
            <a:cxnLst/>
            <a:rect l="l" t="t" r="r" b="b"/>
            <a:pathLst>
              <a:path w="9193848" h="4631401">
                <a:moveTo>
                  <a:pt x="0" y="0"/>
                </a:moveTo>
                <a:lnTo>
                  <a:pt x="9193848" y="0"/>
                </a:lnTo>
                <a:lnTo>
                  <a:pt x="9193848" y="4631401"/>
                </a:lnTo>
                <a:lnTo>
                  <a:pt x="0" y="4631401"/>
                </a:lnTo>
                <a:lnTo>
                  <a:pt x="0" y="0"/>
                </a:lnTo>
                <a:close/>
              </a:path>
            </a:pathLst>
          </a:custGeom>
          <a:blipFill>
            <a:blip r:embed="rId2"/>
            <a:stretch>
              <a:fillRect/>
            </a:stretch>
          </a:blipFill>
        </p:spPr>
        <p:txBody>
          <a:bodyPr/>
          <a:lstStyle/>
          <a:p>
            <a:endParaRPr lang="en-IN"/>
          </a:p>
        </p:txBody>
      </p:sp>
      <p:sp>
        <p:nvSpPr>
          <p:cNvPr id="10" name="Freeform 23">
            <a:extLst>
              <a:ext uri="{FF2B5EF4-FFF2-40B4-BE49-F238E27FC236}">
                <a16:creationId xmlns:a16="http://schemas.microsoft.com/office/drawing/2014/main" id="{51F6D270-E515-3D50-45F6-622BDECDDB7D}"/>
              </a:ext>
            </a:extLst>
          </p:cNvPr>
          <p:cNvSpPr/>
          <p:nvPr/>
        </p:nvSpPr>
        <p:spPr>
          <a:xfrm>
            <a:off x="602596" y="7605135"/>
            <a:ext cx="1516135" cy="1998583"/>
          </a:xfrm>
          <a:custGeom>
            <a:avLst/>
            <a:gdLst/>
            <a:ahLst/>
            <a:cxnLst/>
            <a:rect l="l" t="t" r="r" b="b"/>
            <a:pathLst>
              <a:path w="1195864" h="1535466">
                <a:moveTo>
                  <a:pt x="0" y="0"/>
                </a:moveTo>
                <a:lnTo>
                  <a:pt x="1195864" y="0"/>
                </a:lnTo>
                <a:lnTo>
                  <a:pt x="1195864" y="1535466"/>
                </a:lnTo>
                <a:lnTo>
                  <a:pt x="0" y="1535466"/>
                </a:lnTo>
                <a:lnTo>
                  <a:pt x="0" y="0"/>
                </a:lnTo>
                <a:close/>
              </a:path>
            </a:pathLst>
          </a:custGeom>
          <a:blipFill>
            <a:blip r:embed="rId3">
              <a:extLst>
                <a:ext uri="{96DAC541-7B7A-43D3-8B79-37D633B846F1}">
                  <asvg:svgBlip xmlns:asvg="http://schemas.microsoft.com/office/drawing/2016/SVG/main" r:embed="rId4"/>
                </a:ext>
              </a:extLst>
            </a:blip>
            <a:stretch>
              <a:fillRect b="-8996"/>
            </a:stretch>
          </a:blipFill>
        </p:spPr>
        <p:txBody>
          <a:bodyPr/>
          <a:lstStyle/>
          <a:p>
            <a:endParaRPr lang="en-IN"/>
          </a:p>
        </p:txBody>
      </p:sp>
      <p:sp>
        <p:nvSpPr>
          <p:cNvPr id="4" name="AutoShape 5">
            <a:extLst>
              <a:ext uri="{FF2B5EF4-FFF2-40B4-BE49-F238E27FC236}">
                <a16:creationId xmlns:a16="http://schemas.microsoft.com/office/drawing/2014/main" id="{97CFCB0D-5B04-D558-698E-2FD9FE83BEEB}"/>
              </a:ext>
            </a:extLst>
          </p:cNvPr>
          <p:cNvSpPr/>
          <p:nvPr/>
        </p:nvSpPr>
        <p:spPr>
          <a:xfrm>
            <a:off x="1184816" y="160450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5" name="TextBox 4">
            <a:extLst>
              <a:ext uri="{FF2B5EF4-FFF2-40B4-BE49-F238E27FC236}">
                <a16:creationId xmlns:a16="http://schemas.microsoft.com/office/drawing/2014/main" id="{EEC4A5FB-6CB6-E199-9A50-AA228F518E82}"/>
              </a:ext>
            </a:extLst>
          </p:cNvPr>
          <p:cNvSpPr txBox="1"/>
          <p:nvPr/>
        </p:nvSpPr>
        <p:spPr>
          <a:xfrm>
            <a:off x="1184816" y="835060"/>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SVM</a:t>
            </a:r>
          </a:p>
        </p:txBody>
      </p:sp>
      <p:sp>
        <p:nvSpPr>
          <p:cNvPr id="7" name="TextBox 6">
            <a:extLst>
              <a:ext uri="{FF2B5EF4-FFF2-40B4-BE49-F238E27FC236}">
                <a16:creationId xmlns:a16="http://schemas.microsoft.com/office/drawing/2014/main" id="{594242B7-012D-571B-4FD2-36F95EB837E1}"/>
              </a:ext>
            </a:extLst>
          </p:cNvPr>
          <p:cNvSpPr txBox="1"/>
          <p:nvPr/>
        </p:nvSpPr>
        <p:spPr>
          <a:xfrm>
            <a:off x="4822463" y="2373942"/>
            <a:ext cx="9144000" cy="926857"/>
          </a:xfrm>
          <a:prstGeom prst="rect">
            <a:avLst/>
          </a:prstGeom>
          <a:noFill/>
        </p:spPr>
        <p:txBody>
          <a:bodyPr wrap="square">
            <a:spAutoFit/>
          </a:bodyPr>
          <a:lstStyle/>
          <a:p>
            <a:pPr algn="ctr">
              <a:lnSpc>
                <a:spcPts val="7279"/>
              </a:lnSpc>
            </a:pPr>
            <a:r>
              <a:rPr lang="en-US" sz="3600" b="1">
                <a:solidFill>
                  <a:srgbClr val="FFFFFF"/>
                </a:solidFill>
                <a:latin typeface="Canva Sans Bold"/>
                <a:ea typeface="Canva Sans Bold"/>
                <a:cs typeface="Canva Sans Bold"/>
                <a:sym typeface="Canva Sans Bold"/>
              </a:rPr>
              <a:t>Model Building</a:t>
            </a:r>
          </a:p>
        </p:txBody>
      </p:sp>
    </p:spTree>
    <p:extLst>
      <p:ext uri="{BB962C8B-B14F-4D97-AF65-F5344CB8AC3E}">
        <p14:creationId xmlns:p14="http://schemas.microsoft.com/office/powerpoint/2010/main" val="65543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989313">
            <a:off x="1199292" y="6623371"/>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4">
              <a:alphaModFix amt="51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a:off x="3576825" y="3640830"/>
            <a:ext cx="11027119" cy="4558175"/>
          </a:xfrm>
          <a:custGeom>
            <a:avLst/>
            <a:gdLst/>
            <a:ahLst/>
            <a:cxnLst/>
            <a:rect l="l" t="t" r="r" b="b"/>
            <a:pathLst>
              <a:path w="9903690" h="3597370">
                <a:moveTo>
                  <a:pt x="0" y="0"/>
                </a:moveTo>
                <a:lnTo>
                  <a:pt x="9903690" y="0"/>
                </a:lnTo>
                <a:lnTo>
                  <a:pt x="9903690" y="3597369"/>
                </a:lnTo>
                <a:lnTo>
                  <a:pt x="0" y="3597369"/>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5572058" y="2675533"/>
            <a:ext cx="7036651" cy="834524"/>
          </a:xfrm>
          <a:prstGeom prst="rect">
            <a:avLst/>
          </a:prstGeom>
        </p:spPr>
        <p:txBody>
          <a:bodyPr lIns="0" tIns="0" rIns="0" bIns="0" rtlCol="0" anchor="t">
            <a:spAutoFit/>
          </a:bodyPr>
          <a:lstStyle/>
          <a:p>
            <a:pPr algn="ctr">
              <a:lnSpc>
                <a:spcPts val="7279"/>
              </a:lnSpc>
            </a:pPr>
            <a:r>
              <a:rPr lang="en-US" sz="3600" b="1">
                <a:solidFill>
                  <a:srgbClr val="FFFFFF"/>
                </a:solidFill>
                <a:latin typeface="Canva Sans Bold"/>
                <a:ea typeface="Canva Sans Bold"/>
                <a:cs typeface="Canva Sans Bold"/>
                <a:sym typeface="Canva Sans Bold"/>
              </a:rPr>
              <a:t>Confusion Matrix</a:t>
            </a:r>
          </a:p>
        </p:txBody>
      </p:sp>
      <p:sp>
        <p:nvSpPr>
          <p:cNvPr id="10" name="AutoShape 5">
            <a:extLst>
              <a:ext uri="{FF2B5EF4-FFF2-40B4-BE49-F238E27FC236}">
                <a16:creationId xmlns:a16="http://schemas.microsoft.com/office/drawing/2014/main" id="{9D021530-1DE9-89F9-B466-D09DEF4B0EB0}"/>
              </a:ext>
            </a:extLst>
          </p:cNvPr>
          <p:cNvSpPr/>
          <p:nvPr/>
        </p:nvSpPr>
        <p:spPr>
          <a:xfrm>
            <a:off x="1184816" y="160450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TextBox 10">
            <a:extLst>
              <a:ext uri="{FF2B5EF4-FFF2-40B4-BE49-F238E27FC236}">
                <a16:creationId xmlns:a16="http://schemas.microsoft.com/office/drawing/2014/main" id="{D8164141-BD4C-03CF-F9A5-1F96AD14AF50}"/>
              </a:ext>
            </a:extLst>
          </p:cNvPr>
          <p:cNvSpPr txBox="1"/>
          <p:nvPr/>
        </p:nvSpPr>
        <p:spPr>
          <a:xfrm>
            <a:off x="1184816" y="835060"/>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SVM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989313">
            <a:off x="-416989" y="7691173"/>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4">
              <a:alphaModFix amt="51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a:off x="2844709" y="2987734"/>
            <a:ext cx="11741086" cy="7115271"/>
          </a:xfrm>
          <a:custGeom>
            <a:avLst/>
            <a:gdLst/>
            <a:ahLst/>
            <a:cxnLst/>
            <a:rect l="l" t="t" r="r" b="b"/>
            <a:pathLst>
              <a:path w="9275282" h="5739081">
                <a:moveTo>
                  <a:pt x="0" y="0"/>
                </a:moveTo>
                <a:lnTo>
                  <a:pt x="9275282" y="0"/>
                </a:lnTo>
                <a:lnTo>
                  <a:pt x="9275282" y="5739081"/>
                </a:lnTo>
                <a:lnTo>
                  <a:pt x="0" y="5739081"/>
                </a:lnTo>
                <a:lnTo>
                  <a:pt x="0" y="0"/>
                </a:lnTo>
                <a:close/>
              </a:path>
            </a:pathLst>
          </a:custGeom>
          <a:blipFill>
            <a:blip r:embed="rId6"/>
            <a:stretch>
              <a:fillRect/>
            </a:stretch>
          </a:blipFill>
        </p:spPr>
        <p:txBody>
          <a:bodyPr/>
          <a:lstStyle/>
          <a:p>
            <a:endParaRPr lang="en-IN"/>
          </a:p>
        </p:txBody>
      </p:sp>
      <p:sp>
        <p:nvSpPr>
          <p:cNvPr id="9" name="TextBox 9"/>
          <p:cNvSpPr txBox="1"/>
          <p:nvPr/>
        </p:nvSpPr>
        <p:spPr>
          <a:xfrm>
            <a:off x="3273457" y="2242095"/>
            <a:ext cx="11741086" cy="719428"/>
          </a:xfrm>
          <a:prstGeom prst="rect">
            <a:avLst/>
          </a:prstGeom>
        </p:spPr>
        <p:txBody>
          <a:bodyPr wrap="square" lIns="0" tIns="0" rIns="0" bIns="0" rtlCol="0" anchor="t">
            <a:spAutoFit/>
          </a:bodyPr>
          <a:lstStyle/>
          <a:p>
            <a:pPr algn="l">
              <a:lnSpc>
                <a:spcPts val="6020"/>
              </a:lnSpc>
            </a:pPr>
            <a:r>
              <a:rPr lang="en-US" sz="3600" b="1">
                <a:solidFill>
                  <a:srgbClr val="FFFFFF"/>
                </a:solidFill>
                <a:latin typeface="Canva Sans Bold"/>
                <a:ea typeface="Canva Sans Bold"/>
                <a:cs typeface="Canva Sans Bold"/>
                <a:sym typeface="Canva Sans Bold"/>
              </a:rPr>
              <a:t> The 2-D visualization of SVM Decision Boundaries</a:t>
            </a:r>
          </a:p>
        </p:txBody>
      </p:sp>
      <p:sp>
        <p:nvSpPr>
          <p:cNvPr id="10" name="AutoShape 5">
            <a:extLst>
              <a:ext uri="{FF2B5EF4-FFF2-40B4-BE49-F238E27FC236}">
                <a16:creationId xmlns:a16="http://schemas.microsoft.com/office/drawing/2014/main" id="{FBB0549B-52D3-9C3D-EB24-0955F79175C2}"/>
              </a:ext>
            </a:extLst>
          </p:cNvPr>
          <p:cNvSpPr/>
          <p:nvPr/>
        </p:nvSpPr>
        <p:spPr>
          <a:xfrm>
            <a:off x="1184816" y="160450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TextBox 10">
            <a:extLst>
              <a:ext uri="{FF2B5EF4-FFF2-40B4-BE49-F238E27FC236}">
                <a16:creationId xmlns:a16="http://schemas.microsoft.com/office/drawing/2014/main" id="{4659A8BE-558E-14CC-8690-814C7A13235C}"/>
              </a:ext>
            </a:extLst>
          </p:cNvPr>
          <p:cNvSpPr txBox="1"/>
          <p:nvPr/>
        </p:nvSpPr>
        <p:spPr>
          <a:xfrm>
            <a:off x="1184816" y="835060"/>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SVM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989313">
            <a:off x="7488580" y="7121602"/>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4">
              <a:alphaModFix amt="51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4" name="Freeform 4"/>
          <p:cNvSpPr/>
          <p:nvPr/>
        </p:nvSpPr>
        <p:spPr>
          <a:xfrm>
            <a:off x="3054785" y="3110576"/>
            <a:ext cx="12679353" cy="6947815"/>
          </a:xfrm>
          <a:custGeom>
            <a:avLst/>
            <a:gdLst/>
            <a:ahLst/>
            <a:cxnLst/>
            <a:rect l="l" t="t" r="r" b="b"/>
            <a:pathLst>
              <a:path w="12560240" h="6661878">
                <a:moveTo>
                  <a:pt x="0" y="0"/>
                </a:moveTo>
                <a:lnTo>
                  <a:pt x="12560240" y="0"/>
                </a:lnTo>
                <a:lnTo>
                  <a:pt x="12560240" y="6661879"/>
                </a:lnTo>
                <a:lnTo>
                  <a:pt x="0" y="6661879"/>
                </a:lnTo>
                <a:lnTo>
                  <a:pt x="0" y="0"/>
                </a:lnTo>
                <a:close/>
              </a:path>
            </a:pathLst>
          </a:custGeom>
          <a:blipFill>
            <a:blip r:embed="rId6"/>
            <a:stretch>
              <a:fillRect t="-365" r="-2062" b="-4266"/>
            </a:stretch>
          </a:blipFill>
        </p:spPr>
        <p:txBody>
          <a:bodyPr/>
          <a:lstStyle/>
          <a:p>
            <a:endParaRPr lang="en-IN"/>
          </a:p>
        </p:txBody>
      </p:sp>
      <p:sp>
        <p:nvSpPr>
          <p:cNvPr id="8" name="TextBox 8"/>
          <p:cNvSpPr txBox="1"/>
          <p:nvPr/>
        </p:nvSpPr>
        <p:spPr>
          <a:xfrm>
            <a:off x="3615698" y="2204943"/>
            <a:ext cx="11557529" cy="719428"/>
          </a:xfrm>
          <a:prstGeom prst="rect">
            <a:avLst/>
          </a:prstGeom>
        </p:spPr>
        <p:txBody>
          <a:bodyPr wrap="square" lIns="0" tIns="0" rIns="0" bIns="0" rtlCol="0" anchor="t">
            <a:spAutoFit/>
          </a:bodyPr>
          <a:lstStyle/>
          <a:p>
            <a:pPr algn="l">
              <a:lnSpc>
                <a:spcPts val="6020"/>
              </a:lnSpc>
            </a:pPr>
            <a:r>
              <a:rPr lang="en-US" sz="3600" b="1">
                <a:solidFill>
                  <a:srgbClr val="FFFFFF"/>
                </a:solidFill>
                <a:latin typeface="Canva Sans Bold"/>
                <a:ea typeface="Canva Sans Bold"/>
                <a:cs typeface="Canva Sans Bold"/>
                <a:sym typeface="Canva Sans Bold"/>
              </a:rPr>
              <a:t> The 3-D visualization of SVM Decision Boundaries</a:t>
            </a:r>
          </a:p>
        </p:txBody>
      </p:sp>
      <p:sp>
        <p:nvSpPr>
          <p:cNvPr id="9" name="AutoShape 5">
            <a:extLst>
              <a:ext uri="{FF2B5EF4-FFF2-40B4-BE49-F238E27FC236}">
                <a16:creationId xmlns:a16="http://schemas.microsoft.com/office/drawing/2014/main" id="{33519D30-5B52-1D61-BEC0-4035C5E4F868}"/>
              </a:ext>
            </a:extLst>
          </p:cNvPr>
          <p:cNvSpPr/>
          <p:nvPr/>
        </p:nvSpPr>
        <p:spPr>
          <a:xfrm>
            <a:off x="1184816" y="1604501"/>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9">
            <a:extLst>
              <a:ext uri="{FF2B5EF4-FFF2-40B4-BE49-F238E27FC236}">
                <a16:creationId xmlns:a16="http://schemas.microsoft.com/office/drawing/2014/main" id="{5ACA3A3A-30D0-A70D-CFDC-448A249DE1E6}"/>
              </a:ext>
            </a:extLst>
          </p:cNvPr>
          <p:cNvSpPr txBox="1"/>
          <p:nvPr/>
        </p:nvSpPr>
        <p:spPr>
          <a:xfrm>
            <a:off x="1184816" y="835060"/>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SVM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rot="-1989313">
            <a:off x="-104140" y="-535154"/>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5">
              <a:alphaModFix amt="51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8" name="TextBox 8"/>
          <p:cNvSpPr txBox="1"/>
          <p:nvPr/>
        </p:nvSpPr>
        <p:spPr>
          <a:xfrm>
            <a:off x="3741277" y="696035"/>
            <a:ext cx="10249377" cy="1811020"/>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Gradient Boosting Model (GBM)</a:t>
            </a:r>
          </a:p>
          <a:p>
            <a:pPr algn="ctr">
              <a:lnSpc>
                <a:spcPts val="7279"/>
              </a:lnSpc>
            </a:pPr>
            <a:endParaRPr lang="en-US" sz="5199" b="1">
              <a:solidFill>
                <a:srgbClr val="FFFFFF"/>
              </a:solidFill>
              <a:latin typeface="Canva Sans Bold"/>
              <a:ea typeface="Canva Sans Bold"/>
              <a:cs typeface="Canva Sans Bold"/>
              <a:sym typeface="Canva Sans Bold"/>
            </a:endParaRPr>
          </a:p>
        </p:txBody>
      </p:sp>
      <p:sp>
        <p:nvSpPr>
          <p:cNvPr id="9" name="TextBox 8">
            <a:extLst>
              <a:ext uri="{FF2B5EF4-FFF2-40B4-BE49-F238E27FC236}">
                <a16:creationId xmlns:a16="http://schemas.microsoft.com/office/drawing/2014/main" id="{976842A0-7CA5-25D6-AC2B-90E0C994363C}"/>
              </a:ext>
            </a:extLst>
          </p:cNvPr>
          <p:cNvSpPr txBox="1"/>
          <p:nvPr/>
        </p:nvSpPr>
        <p:spPr>
          <a:xfrm>
            <a:off x="8706315" y="4110571"/>
            <a:ext cx="8552985" cy="3539430"/>
          </a:xfrm>
          <a:prstGeom prst="rect">
            <a:avLst/>
          </a:prstGeom>
          <a:noFill/>
        </p:spPr>
        <p:txBody>
          <a:bodyPr wrap="square">
            <a:spAutoFit/>
          </a:bodyPr>
          <a:lstStyle/>
          <a:p>
            <a:pPr marL="457200" indent="-457200" algn="just">
              <a:buFont typeface="Arial" panose="020B0604020202020204" pitchFamily="34" charset="0"/>
              <a:buChar char="•"/>
            </a:pPr>
            <a:r>
              <a:rPr lang="en-IN" sz="2800">
                <a:solidFill>
                  <a:schemeClr val="bg1"/>
                </a:solidFill>
              </a:rPr>
              <a:t>Machine learning technique used for regression, classification, and ranking problems. </a:t>
            </a:r>
          </a:p>
          <a:p>
            <a:pPr marL="457200" indent="-457200" algn="just">
              <a:buFont typeface="Arial" panose="020B0604020202020204" pitchFamily="34" charset="0"/>
              <a:buChar char="•"/>
            </a:pPr>
            <a:endParaRPr lang="en-IN" sz="2800">
              <a:solidFill>
                <a:schemeClr val="bg1"/>
              </a:solidFill>
            </a:endParaRPr>
          </a:p>
          <a:p>
            <a:pPr marL="457200" indent="-457200" algn="just">
              <a:buFont typeface="Arial" panose="020B0604020202020204" pitchFamily="34" charset="0"/>
              <a:buChar char="•"/>
            </a:pPr>
            <a:r>
              <a:rPr lang="en-IN" sz="2800">
                <a:solidFill>
                  <a:schemeClr val="bg1"/>
                </a:solidFill>
              </a:rPr>
              <a:t>Builds a predictive model in a step-by-step manner by combining the predictions of multiple weak learners.</a:t>
            </a:r>
          </a:p>
          <a:p>
            <a:pPr marL="457200" indent="-457200" algn="just">
              <a:buFont typeface="Arial" panose="020B0604020202020204" pitchFamily="34" charset="0"/>
              <a:buChar char="•"/>
            </a:pPr>
            <a:endParaRPr lang="en-IN" sz="2800">
              <a:solidFill>
                <a:schemeClr val="bg1"/>
              </a:solidFill>
            </a:endParaRPr>
          </a:p>
          <a:p>
            <a:pPr marL="457200" indent="-457200" algn="just">
              <a:buFont typeface="Arial" panose="020B0604020202020204" pitchFamily="34" charset="0"/>
              <a:buChar char="•"/>
            </a:pPr>
            <a:r>
              <a:rPr lang="en-IN" sz="2800">
                <a:solidFill>
                  <a:schemeClr val="bg1"/>
                </a:solidFill>
              </a:rPr>
              <a:t>Uses decision trees to create a strong predictive model.</a:t>
            </a:r>
          </a:p>
        </p:txBody>
      </p:sp>
      <p:pic>
        <p:nvPicPr>
          <p:cNvPr id="11" name="Picture 10">
            <a:extLst>
              <a:ext uri="{FF2B5EF4-FFF2-40B4-BE49-F238E27FC236}">
                <a16:creationId xmlns:a16="http://schemas.microsoft.com/office/drawing/2014/main" id="{C9ADA2FA-4212-5C16-3A31-BE2C97D23BC0}"/>
              </a:ext>
            </a:extLst>
          </p:cNvPr>
          <p:cNvPicPr>
            <a:picLocks noChangeAspect="1"/>
          </p:cNvPicPr>
          <p:nvPr/>
        </p:nvPicPr>
        <p:blipFill>
          <a:blip r:embed="rId7"/>
          <a:stretch>
            <a:fillRect/>
          </a:stretch>
        </p:blipFill>
        <p:spPr>
          <a:xfrm>
            <a:off x="472631" y="3094113"/>
            <a:ext cx="7310920" cy="557234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B7272AAA-DFAF-EF65-C76A-874A8ED60A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2C8E2-63FB-0F54-B38B-134BCA1531A2}"/>
              </a:ext>
            </a:extLst>
          </p:cNvPr>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a:extLst>
              <a:ext uri="{FF2B5EF4-FFF2-40B4-BE49-F238E27FC236}">
                <a16:creationId xmlns:a16="http://schemas.microsoft.com/office/drawing/2014/main" id="{DB4DD0BA-42E0-680E-3B73-5837AE9DD714}"/>
              </a:ext>
            </a:extLst>
          </p:cNvPr>
          <p:cNvSpPr/>
          <p:nvPr/>
        </p:nvSpPr>
        <p:spPr>
          <a:xfrm rot="-1989313">
            <a:off x="7488580" y="7121602"/>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5">
              <a:alphaModFix amt="51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4" name="Freeform 4">
            <a:extLst>
              <a:ext uri="{FF2B5EF4-FFF2-40B4-BE49-F238E27FC236}">
                <a16:creationId xmlns:a16="http://schemas.microsoft.com/office/drawing/2014/main" id="{18D5A489-E3FA-A382-C6AF-E92001CF999D}"/>
              </a:ext>
            </a:extLst>
          </p:cNvPr>
          <p:cNvSpPr/>
          <p:nvPr/>
        </p:nvSpPr>
        <p:spPr>
          <a:xfrm>
            <a:off x="3598699" y="2742070"/>
            <a:ext cx="10983373" cy="6751245"/>
          </a:xfrm>
          <a:custGeom>
            <a:avLst/>
            <a:gdLst/>
            <a:ahLst/>
            <a:cxnLst/>
            <a:rect l="l" t="t" r="r" b="b"/>
            <a:pathLst>
              <a:path w="10983373" h="6751245">
                <a:moveTo>
                  <a:pt x="0" y="0"/>
                </a:moveTo>
                <a:lnTo>
                  <a:pt x="10983373" y="0"/>
                </a:lnTo>
                <a:lnTo>
                  <a:pt x="10983373" y="6751244"/>
                </a:lnTo>
                <a:lnTo>
                  <a:pt x="0" y="6751244"/>
                </a:lnTo>
                <a:lnTo>
                  <a:pt x="0" y="0"/>
                </a:lnTo>
                <a:close/>
              </a:path>
            </a:pathLst>
          </a:custGeom>
          <a:blipFill>
            <a:blip r:embed="rId7"/>
            <a:stretch>
              <a:fillRect t="-3889" b="-3889"/>
            </a:stretch>
          </a:blipFill>
        </p:spPr>
        <p:txBody>
          <a:bodyPr/>
          <a:lstStyle/>
          <a:p>
            <a:endParaRPr lang="en-IN"/>
          </a:p>
        </p:txBody>
      </p:sp>
      <p:sp>
        <p:nvSpPr>
          <p:cNvPr id="8" name="TextBox 8">
            <a:extLst>
              <a:ext uri="{FF2B5EF4-FFF2-40B4-BE49-F238E27FC236}">
                <a16:creationId xmlns:a16="http://schemas.microsoft.com/office/drawing/2014/main" id="{81078AA3-9A07-0DE1-580B-949D94D5BBC7}"/>
              </a:ext>
            </a:extLst>
          </p:cNvPr>
          <p:cNvSpPr txBox="1"/>
          <p:nvPr/>
        </p:nvSpPr>
        <p:spPr>
          <a:xfrm>
            <a:off x="3741277" y="696035"/>
            <a:ext cx="10249377" cy="1811020"/>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Gradient Boosting Model (GBM)</a:t>
            </a:r>
          </a:p>
          <a:p>
            <a:pPr algn="ctr">
              <a:lnSpc>
                <a:spcPts val="7279"/>
              </a:lnSpc>
            </a:pPr>
            <a:endParaRPr lang="en-US" sz="5199" b="1">
              <a:solidFill>
                <a:srgbClr val="FFFFFF"/>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1015385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rot="-1989313">
            <a:off x="1221595" y="7121602"/>
            <a:ext cx="1153543" cy="1982652"/>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5">
              <a:alphaModFix amt="51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4" name="Freeform 4"/>
          <p:cNvSpPr/>
          <p:nvPr/>
        </p:nvSpPr>
        <p:spPr>
          <a:xfrm>
            <a:off x="5260080" y="2663621"/>
            <a:ext cx="8732150" cy="6148152"/>
          </a:xfrm>
          <a:custGeom>
            <a:avLst/>
            <a:gdLst/>
            <a:ahLst/>
            <a:cxnLst/>
            <a:rect l="l" t="t" r="r" b="b"/>
            <a:pathLst>
              <a:path w="7929129" h="5591715">
                <a:moveTo>
                  <a:pt x="0" y="0"/>
                </a:moveTo>
                <a:lnTo>
                  <a:pt x="7929129" y="0"/>
                </a:lnTo>
                <a:lnTo>
                  <a:pt x="7929129" y="5591715"/>
                </a:lnTo>
                <a:lnTo>
                  <a:pt x="0" y="5591715"/>
                </a:lnTo>
                <a:lnTo>
                  <a:pt x="0" y="0"/>
                </a:lnTo>
                <a:close/>
              </a:path>
            </a:pathLst>
          </a:custGeom>
          <a:blipFill>
            <a:blip r:embed="rId7"/>
            <a:stretch>
              <a:fillRect/>
            </a:stretch>
          </a:blipFill>
        </p:spPr>
        <p:txBody>
          <a:bodyPr/>
          <a:lstStyle/>
          <a:p>
            <a:endParaRPr lang="en-IN"/>
          </a:p>
        </p:txBody>
      </p:sp>
      <p:sp>
        <p:nvSpPr>
          <p:cNvPr id="5" name="Freeform 5"/>
          <p:cNvSpPr/>
          <p:nvPr/>
        </p:nvSpPr>
        <p:spPr>
          <a:xfrm>
            <a:off x="5260079" y="8724985"/>
            <a:ext cx="8732151" cy="819403"/>
          </a:xfrm>
          <a:custGeom>
            <a:avLst/>
            <a:gdLst/>
            <a:ahLst/>
            <a:cxnLst/>
            <a:rect l="l" t="t" r="r" b="b"/>
            <a:pathLst>
              <a:path w="7937370" h="819403">
                <a:moveTo>
                  <a:pt x="0" y="0"/>
                </a:moveTo>
                <a:lnTo>
                  <a:pt x="7937370" y="0"/>
                </a:lnTo>
                <a:lnTo>
                  <a:pt x="7937370" y="819403"/>
                </a:lnTo>
                <a:lnTo>
                  <a:pt x="0" y="819403"/>
                </a:lnTo>
                <a:lnTo>
                  <a:pt x="0" y="0"/>
                </a:lnTo>
                <a:close/>
              </a:path>
            </a:pathLst>
          </a:custGeom>
          <a:blipFill>
            <a:blip r:embed="rId8"/>
            <a:stretch>
              <a:fillRect t="-33471" b="-33471"/>
            </a:stretch>
          </a:blipFill>
        </p:spPr>
        <p:txBody>
          <a:bodyPr/>
          <a:lstStyle/>
          <a:p>
            <a:endParaRPr lang="en-IN"/>
          </a:p>
        </p:txBody>
      </p:sp>
      <p:sp>
        <p:nvSpPr>
          <p:cNvPr id="10" name="TextBox 10"/>
          <p:cNvSpPr txBox="1"/>
          <p:nvPr/>
        </p:nvSpPr>
        <p:spPr>
          <a:xfrm>
            <a:off x="5058634" y="1889667"/>
            <a:ext cx="9135040"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Loss value with each subsequent iteration</a:t>
            </a:r>
          </a:p>
          <a:p>
            <a:pPr algn="ctr">
              <a:lnSpc>
                <a:spcPts val="4759"/>
              </a:lnSpc>
            </a:pPr>
            <a:endParaRPr lang="en-US" sz="3399">
              <a:solidFill>
                <a:srgbClr val="FFFFFF"/>
              </a:solidFill>
              <a:latin typeface="Canva Sans"/>
              <a:ea typeface="Canva Sans"/>
              <a:cs typeface="Canva Sans"/>
              <a:sym typeface="Canva Sans"/>
            </a:endParaRPr>
          </a:p>
        </p:txBody>
      </p:sp>
      <p:sp>
        <p:nvSpPr>
          <p:cNvPr id="11" name="AutoShape 5">
            <a:extLst>
              <a:ext uri="{FF2B5EF4-FFF2-40B4-BE49-F238E27FC236}">
                <a16:creationId xmlns:a16="http://schemas.microsoft.com/office/drawing/2014/main" id="{D7C64A46-1941-6310-6ACB-0F172881898A}"/>
              </a:ext>
            </a:extLst>
          </p:cNvPr>
          <p:cNvSpPr/>
          <p:nvPr/>
        </p:nvSpPr>
        <p:spPr>
          <a:xfrm>
            <a:off x="1028700" y="1475227"/>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2" name="TextBox 11">
            <a:extLst>
              <a:ext uri="{FF2B5EF4-FFF2-40B4-BE49-F238E27FC236}">
                <a16:creationId xmlns:a16="http://schemas.microsoft.com/office/drawing/2014/main" id="{681EE569-1ED9-D151-FB36-8B07F46F50D4}"/>
              </a:ext>
            </a:extLst>
          </p:cNvPr>
          <p:cNvSpPr txBox="1"/>
          <p:nvPr/>
        </p:nvSpPr>
        <p:spPr>
          <a:xfrm>
            <a:off x="1028700" y="705786"/>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XGBOOST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259300" y="1843316"/>
            <a:ext cx="1428202" cy="1797508"/>
          </a:xfrm>
          <a:custGeom>
            <a:avLst/>
            <a:gdLst/>
            <a:ahLst/>
            <a:cxnLst/>
            <a:rect l="l" t="t" r="r" b="b"/>
            <a:pathLst>
              <a:path w="1428202" h="1797508">
                <a:moveTo>
                  <a:pt x="0" y="0"/>
                </a:moveTo>
                <a:lnTo>
                  <a:pt x="1428202" y="0"/>
                </a:lnTo>
                <a:lnTo>
                  <a:pt x="1428202" y="1797507"/>
                </a:lnTo>
                <a:lnTo>
                  <a:pt x="0" y="17975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rot="-1989313">
            <a:off x="2103732" y="2461034"/>
            <a:ext cx="1648980" cy="2584478"/>
          </a:xfrm>
          <a:custGeom>
            <a:avLst/>
            <a:gdLst/>
            <a:ahLst/>
            <a:cxnLst/>
            <a:rect l="l" t="t" r="r" b="b"/>
            <a:pathLst>
              <a:path w="1153543" h="1982652">
                <a:moveTo>
                  <a:pt x="0" y="0"/>
                </a:moveTo>
                <a:lnTo>
                  <a:pt x="1153543" y="0"/>
                </a:lnTo>
                <a:lnTo>
                  <a:pt x="1153543" y="1982652"/>
                </a:lnTo>
                <a:lnTo>
                  <a:pt x="0" y="1982652"/>
                </a:lnTo>
                <a:lnTo>
                  <a:pt x="0" y="0"/>
                </a:lnTo>
                <a:close/>
              </a:path>
            </a:pathLst>
          </a:custGeom>
          <a:blipFill>
            <a:blip r:embed="rId5">
              <a:alphaModFix amt="51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4" name="Freeform 4"/>
          <p:cNvSpPr/>
          <p:nvPr/>
        </p:nvSpPr>
        <p:spPr>
          <a:xfrm>
            <a:off x="3001408" y="3536985"/>
            <a:ext cx="13056348" cy="6365289"/>
          </a:xfrm>
          <a:custGeom>
            <a:avLst/>
            <a:gdLst/>
            <a:ahLst/>
            <a:cxnLst/>
            <a:rect l="l" t="t" r="r" b="b"/>
            <a:pathLst>
              <a:path w="9759197" h="4988664">
                <a:moveTo>
                  <a:pt x="0" y="0"/>
                </a:moveTo>
                <a:lnTo>
                  <a:pt x="9759197" y="0"/>
                </a:lnTo>
                <a:lnTo>
                  <a:pt x="9759197" y="4988664"/>
                </a:lnTo>
                <a:lnTo>
                  <a:pt x="0" y="4988664"/>
                </a:lnTo>
                <a:lnTo>
                  <a:pt x="0" y="0"/>
                </a:lnTo>
                <a:close/>
              </a:path>
            </a:pathLst>
          </a:custGeom>
          <a:blipFill>
            <a:blip r:embed="rId7"/>
            <a:stretch>
              <a:fillRect l="-4940" t="-3625" r="-2342"/>
            </a:stretch>
          </a:blipFill>
        </p:spPr>
        <p:txBody>
          <a:bodyPr/>
          <a:lstStyle/>
          <a:p>
            <a:endParaRPr lang="en-IN"/>
          </a:p>
        </p:txBody>
      </p:sp>
      <p:sp>
        <p:nvSpPr>
          <p:cNvPr id="9" name="TextBox 9"/>
          <p:cNvSpPr txBox="1"/>
          <p:nvPr/>
        </p:nvSpPr>
        <p:spPr>
          <a:xfrm>
            <a:off x="4827744" y="2742070"/>
            <a:ext cx="9135040"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Feature Importance Plot</a:t>
            </a:r>
          </a:p>
        </p:txBody>
      </p:sp>
      <p:sp>
        <p:nvSpPr>
          <p:cNvPr id="10" name="AutoShape 5">
            <a:extLst>
              <a:ext uri="{FF2B5EF4-FFF2-40B4-BE49-F238E27FC236}">
                <a16:creationId xmlns:a16="http://schemas.microsoft.com/office/drawing/2014/main" id="{AF57A322-4769-295A-BCCB-7F6BCB423BAC}"/>
              </a:ext>
            </a:extLst>
          </p:cNvPr>
          <p:cNvSpPr/>
          <p:nvPr/>
        </p:nvSpPr>
        <p:spPr>
          <a:xfrm>
            <a:off x="1028700" y="1475227"/>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TextBox 10">
            <a:extLst>
              <a:ext uri="{FF2B5EF4-FFF2-40B4-BE49-F238E27FC236}">
                <a16:creationId xmlns:a16="http://schemas.microsoft.com/office/drawing/2014/main" id="{B47A40B2-35FB-A393-21FD-F1895A2E536E}"/>
              </a:ext>
            </a:extLst>
          </p:cNvPr>
          <p:cNvSpPr txBox="1"/>
          <p:nvPr/>
        </p:nvSpPr>
        <p:spPr>
          <a:xfrm>
            <a:off x="1028700" y="705786"/>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XGBOOST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rot="15420104">
            <a:off x="14518528" y="7735638"/>
            <a:ext cx="2453188" cy="2590563"/>
          </a:xfrm>
          <a:custGeom>
            <a:avLst/>
            <a:gdLst/>
            <a:ahLst/>
            <a:cxnLst/>
            <a:rect l="l" t="t" r="r" b="b"/>
            <a:pathLst>
              <a:path w="2104375" h="2043875">
                <a:moveTo>
                  <a:pt x="0" y="0"/>
                </a:moveTo>
                <a:lnTo>
                  <a:pt x="2104375" y="0"/>
                </a:lnTo>
                <a:lnTo>
                  <a:pt x="2104375" y="2043875"/>
                </a:lnTo>
                <a:lnTo>
                  <a:pt x="0" y="2043875"/>
                </a:lnTo>
                <a:lnTo>
                  <a:pt x="0" y="0"/>
                </a:lnTo>
                <a:close/>
              </a:path>
            </a:pathLst>
          </a:custGeom>
          <a:blipFill>
            <a:blip r:embed="rId2">
              <a:alphaModFix amt="31000"/>
            </a:blip>
            <a:stretch>
              <a:fillRect/>
            </a:stretch>
          </a:blipFill>
        </p:spPr>
        <p:txBody>
          <a:bodyPr/>
          <a:lstStyle/>
          <a:p>
            <a:endParaRPr lang="en-IN"/>
          </a:p>
        </p:txBody>
      </p:sp>
      <p:sp>
        <p:nvSpPr>
          <p:cNvPr id="8" name="TextBox 8"/>
          <p:cNvSpPr txBox="1"/>
          <p:nvPr/>
        </p:nvSpPr>
        <p:spPr>
          <a:xfrm>
            <a:off x="1028700" y="1861476"/>
            <a:ext cx="15654014" cy="7103676"/>
          </a:xfrm>
          <a:prstGeom prst="rect">
            <a:avLst/>
          </a:prstGeom>
        </p:spPr>
        <p:txBody>
          <a:bodyPr wrap="square" lIns="0" tIns="0" rIns="0" bIns="0" rtlCol="0" anchor="t">
            <a:spAutoFit/>
          </a:bodyPr>
          <a:lstStyle/>
          <a:p>
            <a:pPr marL="518158" lvl="1" indent="-259079" algn="just">
              <a:lnSpc>
                <a:spcPts val="5063"/>
              </a:lnSpc>
              <a:buFont typeface="Arial"/>
              <a:buChar char="•"/>
            </a:pPr>
            <a:r>
              <a:rPr lang="en-US" sz="2399">
                <a:solidFill>
                  <a:srgbClr val="FFFFFF"/>
                </a:solidFill>
                <a:latin typeface="Overpass"/>
                <a:ea typeface="Overpass"/>
                <a:cs typeface="Overpass"/>
                <a:sym typeface="Overpass"/>
              </a:rPr>
              <a:t>Best Performing Models: Both Random Forest (RF) and Support Vector Machine (SVM) demonstrated excellent performance with an accuracy of approximately 95%.     </a:t>
            </a:r>
          </a:p>
          <a:p>
            <a:pPr algn="just">
              <a:lnSpc>
                <a:spcPts val="5063"/>
              </a:lnSpc>
            </a:pPr>
            <a:r>
              <a:rPr lang="en-US" sz="2399">
                <a:solidFill>
                  <a:srgbClr val="FFFFFF"/>
                </a:solidFill>
                <a:latin typeface="Overpass"/>
                <a:ea typeface="Overpass"/>
                <a:cs typeface="Overpass"/>
                <a:sym typeface="Overpass"/>
              </a:rPr>
              <a:t>             -     </a:t>
            </a:r>
            <a:r>
              <a:rPr lang="en-US" sz="2399" b="1">
                <a:solidFill>
                  <a:srgbClr val="FFFFFF"/>
                </a:solidFill>
                <a:latin typeface="Overpass"/>
                <a:ea typeface="Overpass"/>
                <a:cs typeface="Overpass"/>
                <a:sym typeface="Overpass"/>
              </a:rPr>
              <a:t>Random Forest: </a:t>
            </a:r>
            <a:r>
              <a:rPr lang="en-US" sz="2399">
                <a:solidFill>
                  <a:srgbClr val="FFFFFF"/>
                </a:solidFill>
                <a:latin typeface="Overpass"/>
                <a:ea typeface="Overpass"/>
                <a:cs typeface="Overpass"/>
                <a:sym typeface="Overpass"/>
              </a:rPr>
              <a:t>Ideal for interpretability and handling noisy data, making it suitable       </a:t>
            </a:r>
          </a:p>
          <a:p>
            <a:pPr algn="just">
              <a:lnSpc>
                <a:spcPts val="5063"/>
              </a:lnSpc>
            </a:pPr>
            <a:r>
              <a:rPr lang="en-US" sz="2399">
                <a:solidFill>
                  <a:srgbClr val="FFFFFF"/>
                </a:solidFill>
                <a:latin typeface="Overpass"/>
                <a:ea typeface="Overpass"/>
                <a:cs typeface="Overpass"/>
                <a:sym typeface="Overpass"/>
              </a:rPr>
              <a:t>                   for complex datasets with diverse features.</a:t>
            </a:r>
          </a:p>
          <a:p>
            <a:pPr algn="just">
              <a:lnSpc>
                <a:spcPts val="5063"/>
              </a:lnSpc>
            </a:pPr>
            <a:r>
              <a:rPr lang="en-US" sz="2399">
                <a:solidFill>
                  <a:srgbClr val="FFFFFF"/>
                </a:solidFill>
                <a:latin typeface="Overpass"/>
                <a:ea typeface="Overpass"/>
                <a:cs typeface="Overpass"/>
                <a:sym typeface="Overpass"/>
              </a:rPr>
              <a:t>            -    </a:t>
            </a:r>
            <a:r>
              <a:rPr lang="en-US" sz="2399" b="1">
                <a:solidFill>
                  <a:srgbClr val="FFFFFF"/>
                </a:solidFill>
                <a:latin typeface="Overpass"/>
                <a:ea typeface="Overpass"/>
                <a:cs typeface="Overpass"/>
                <a:sym typeface="Overpass"/>
              </a:rPr>
              <a:t>Support Vector Machine: </a:t>
            </a:r>
            <a:r>
              <a:rPr lang="en-US" sz="2399">
                <a:solidFill>
                  <a:srgbClr val="FFFFFF"/>
                </a:solidFill>
                <a:latin typeface="Overpass"/>
                <a:ea typeface="Overpass"/>
                <a:cs typeface="Overpass"/>
                <a:sym typeface="Overpass"/>
              </a:rPr>
              <a:t>Particularly effective for scenarios requiring precise decision boundaries,       </a:t>
            </a:r>
          </a:p>
          <a:p>
            <a:pPr algn="just">
              <a:lnSpc>
                <a:spcPts val="5063"/>
              </a:lnSpc>
            </a:pPr>
            <a:r>
              <a:rPr lang="en-US" sz="2399">
                <a:solidFill>
                  <a:srgbClr val="FFFFFF"/>
                </a:solidFill>
                <a:latin typeface="Overpass"/>
                <a:ea typeface="Overpass"/>
                <a:cs typeface="Overpass"/>
                <a:sym typeface="Overpass"/>
              </a:rPr>
              <a:t>               showcasing its strength in managing complex feature interactions.</a:t>
            </a:r>
          </a:p>
          <a:p>
            <a:pPr algn="just">
              <a:lnSpc>
                <a:spcPts val="5063"/>
              </a:lnSpc>
            </a:pPr>
            <a:endParaRPr lang="en-US" sz="2399">
              <a:solidFill>
                <a:srgbClr val="FFFFFF"/>
              </a:solidFill>
              <a:latin typeface="Overpass"/>
              <a:ea typeface="Overpass"/>
              <a:cs typeface="Overpass"/>
              <a:sym typeface="Overpass"/>
            </a:endParaRPr>
          </a:p>
          <a:p>
            <a:pPr marL="518158" lvl="1" indent="-259079" algn="just">
              <a:lnSpc>
                <a:spcPts val="5063"/>
              </a:lnSpc>
              <a:buFont typeface="Arial"/>
              <a:buChar char="•"/>
            </a:pPr>
            <a:r>
              <a:rPr lang="en-US" sz="2399" b="1">
                <a:solidFill>
                  <a:srgbClr val="FFFFFF"/>
                </a:solidFill>
                <a:latin typeface="Overpass"/>
                <a:ea typeface="Overpass"/>
                <a:cs typeface="Overpass"/>
                <a:sym typeface="Overpass"/>
              </a:rPr>
              <a:t>Gradient Boosting (</a:t>
            </a:r>
            <a:r>
              <a:rPr lang="en-US" sz="2399" b="1" err="1">
                <a:solidFill>
                  <a:srgbClr val="FFFFFF"/>
                </a:solidFill>
                <a:latin typeface="Overpass"/>
                <a:ea typeface="Overpass"/>
                <a:cs typeface="Overpass"/>
                <a:sym typeface="Overpass"/>
              </a:rPr>
              <a:t>XGBoost</a:t>
            </a:r>
            <a:r>
              <a:rPr lang="en-US" sz="2399" b="1">
                <a:solidFill>
                  <a:srgbClr val="FFFFFF"/>
                </a:solidFill>
                <a:latin typeface="Overpass"/>
                <a:ea typeface="Overpass"/>
                <a:cs typeface="Overpass"/>
                <a:sym typeface="Overpass"/>
              </a:rPr>
              <a:t>): </a:t>
            </a:r>
            <a:r>
              <a:rPr lang="en-US" sz="2399">
                <a:solidFill>
                  <a:srgbClr val="FFFFFF"/>
                </a:solidFill>
                <a:latin typeface="Overpass"/>
                <a:ea typeface="Overpass"/>
                <a:cs typeface="Overpass"/>
                <a:sym typeface="Overpass"/>
              </a:rPr>
              <a:t>Although effective, it achieved a slightly lower accuracy (93.44%). It remains valuable for its ability to iteratively correct model errors and handle nonlinear patterns but fell short of RF and SVM in this study.</a:t>
            </a:r>
          </a:p>
          <a:p>
            <a:pPr marL="0" lvl="0" indent="0" algn="l">
              <a:lnSpc>
                <a:spcPts val="5063"/>
              </a:lnSpc>
            </a:pPr>
            <a:endParaRPr lang="en-US" sz="2399">
              <a:solidFill>
                <a:srgbClr val="FFFFFF"/>
              </a:solidFill>
              <a:latin typeface="Overpass"/>
              <a:ea typeface="Overpass"/>
              <a:cs typeface="Overpass"/>
              <a:sym typeface="Overpass"/>
            </a:endParaRPr>
          </a:p>
        </p:txBody>
      </p:sp>
      <p:sp>
        <p:nvSpPr>
          <p:cNvPr id="9" name="AutoShape 5">
            <a:extLst>
              <a:ext uri="{FF2B5EF4-FFF2-40B4-BE49-F238E27FC236}">
                <a16:creationId xmlns:a16="http://schemas.microsoft.com/office/drawing/2014/main" id="{7B682F9E-2E21-2D91-39A0-573EC4CAB7F9}"/>
              </a:ext>
            </a:extLst>
          </p:cNvPr>
          <p:cNvSpPr/>
          <p:nvPr/>
        </p:nvSpPr>
        <p:spPr>
          <a:xfrm>
            <a:off x="1028700" y="1475227"/>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9">
            <a:extLst>
              <a:ext uri="{FF2B5EF4-FFF2-40B4-BE49-F238E27FC236}">
                <a16:creationId xmlns:a16="http://schemas.microsoft.com/office/drawing/2014/main" id="{C1B4868A-42FB-A4EE-4DD5-1B2C59F90070}"/>
              </a:ext>
            </a:extLst>
          </p:cNvPr>
          <p:cNvSpPr txBox="1"/>
          <p:nvPr/>
        </p:nvSpPr>
        <p:spPr>
          <a:xfrm>
            <a:off x="1028700" y="705786"/>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CONCLUSION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1508059" y="3635298"/>
            <a:ext cx="5920544" cy="3396763"/>
            <a:chOff x="0" y="0"/>
            <a:chExt cx="9091837" cy="6085384"/>
          </a:xfrm>
        </p:grpSpPr>
        <p:sp>
          <p:nvSpPr>
            <p:cNvPr id="3" name="AutoShape 3"/>
            <p:cNvSpPr/>
            <p:nvPr/>
          </p:nvSpPr>
          <p:spPr>
            <a:xfrm flipV="1">
              <a:off x="25400" y="5355742"/>
              <a:ext cx="9041037" cy="0"/>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4" name="AutoShape 4"/>
            <p:cNvSpPr/>
            <p:nvPr/>
          </p:nvSpPr>
          <p:spPr>
            <a:xfrm flipV="1">
              <a:off x="25400" y="5330342"/>
              <a:ext cx="0" cy="75504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5" name="AutoShape 5"/>
            <p:cNvSpPr/>
            <p:nvPr/>
          </p:nvSpPr>
          <p:spPr>
            <a:xfrm flipV="1">
              <a:off x="9066437" y="5330342"/>
              <a:ext cx="0" cy="75504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6" name="AutoShape 6"/>
            <p:cNvSpPr/>
            <p:nvPr/>
          </p:nvSpPr>
          <p:spPr>
            <a:xfrm flipV="1">
              <a:off x="6080610" y="5330342"/>
              <a:ext cx="0" cy="75504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7" name="AutoShape 7"/>
            <p:cNvSpPr/>
            <p:nvPr/>
          </p:nvSpPr>
          <p:spPr>
            <a:xfrm flipV="1">
              <a:off x="3062027" y="5330342"/>
              <a:ext cx="0" cy="75504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8" name="AutoShape 8"/>
            <p:cNvSpPr/>
            <p:nvPr/>
          </p:nvSpPr>
          <p:spPr>
            <a:xfrm flipV="1">
              <a:off x="4459254" y="0"/>
              <a:ext cx="0" cy="533034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grpSp>
      <p:grpSp>
        <p:nvGrpSpPr>
          <p:cNvPr id="9" name="Group 9"/>
          <p:cNvGrpSpPr/>
          <p:nvPr/>
        </p:nvGrpSpPr>
        <p:grpSpPr>
          <a:xfrm>
            <a:off x="11543330" y="3207568"/>
            <a:ext cx="1057793" cy="2152071"/>
            <a:chOff x="0" y="0"/>
            <a:chExt cx="1624391" cy="3855488"/>
          </a:xfrm>
        </p:grpSpPr>
        <p:sp>
          <p:nvSpPr>
            <p:cNvPr id="10" name="Freeform 10"/>
            <p:cNvSpPr/>
            <p:nvPr/>
          </p:nvSpPr>
          <p:spPr>
            <a:xfrm>
              <a:off x="0" y="0"/>
              <a:ext cx="765192" cy="3855488"/>
            </a:xfrm>
            <a:custGeom>
              <a:avLst/>
              <a:gdLst/>
              <a:ahLst/>
              <a:cxnLst/>
              <a:rect l="l" t="t" r="r" b="b"/>
              <a:pathLst>
                <a:path w="765192" h="3855488">
                  <a:moveTo>
                    <a:pt x="0" y="0"/>
                  </a:moveTo>
                  <a:lnTo>
                    <a:pt x="765192" y="0"/>
                  </a:lnTo>
                  <a:lnTo>
                    <a:pt x="765192" y="3855488"/>
                  </a:lnTo>
                  <a:lnTo>
                    <a:pt x="0" y="3855488"/>
                  </a:lnTo>
                  <a:lnTo>
                    <a:pt x="0" y="0"/>
                  </a:lnTo>
                  <a:close/>
                </a:path>
              </a:pathLst>
            </a:custGeom>
            <a:blipFill>
              <a:blip r:embed="rId2">
                <a:extLst>
                  <a:ext uri="{96DAC541-7B7A-43D3-8B79-37D633B846F1}">
                    <asvg:svgBlip xmlns:asvg="http://schemas.microsoft.com/office/drawing/2016/SVG/main" r:embed="rId3"/>
                  </a:ext>
                </a:extLst>
              </a:blip>
              <a:stretch>
                <a:fillRect r="-423860"/>
              </a:stretch>
            </a:blipFill>
            <a:ln cap="sq">
              <a:noFill/>
              <a:prstDash val="solid"/>
              <a:miter/>
            </a:ln>
          </p:spPr>
          <p:txBody>
            <a:bodyPr/>
            <a:lstStyle/>
            <a:p>
              <a:endParaRPr lang="en-IN"/>
            </a:p>
          </p:txBody>
        </p:sp>
        <p:sp>
          <p:nvSpPr>
            <p:cNvPr id="11" name="Freeform 11"/>
            <p:cNvSpPr/>
            <p:nvPr/>
          </p:nvSpPr>
          <p:spPr>
            <a:xfrm>
              <a:off x="765192" y="0"/>
              <a:ext cx="859199" cy="3855488"/>
            </a:xfrm>
            <a:custGeom>
              <a:avLst/>
              <a:gdLst/>
              <a:ahLst/>
              <a:cxnLst/>
              <a:rect l="l" t="t" r="r" b="b"/>
              <a:pathLst>
                <a:path w="859199" h="3855488">
                  <a:moveTo>
                    <a:pt x="0" y="0"/>
                  </a:moveTo>
                  <a:lnTo>
                    <a:pt x="859199" y="0"/>
                  </a:lnTo>
                  <a:lnTo>
                    <a:pt x="859199" y="3855488"/>
                  </a:lnTo>
                  <a:lnTo>
                    <a:pt x="0" y="3855488"/>
                  </a:lnTo>
                  <a:lnTo>
                    <a:pt x="0" y="0"/>
                  </a:lnTo>
                  <a:close/>
                </a:path>
              </a:pathLst>
            </a:custGeom>
            <a:blipFill>
              <a:blip r:embed="rId4">
                <a:extLst>
                  <a:ext uri="{96DAC541-7B7A-43D3-8B79-37D633B846F1}">
                    <asvg:svgBlip xmlns:asvg="http://schemas.microsoft.com/office/drawing/2016/SVG/main" r:embed="rId5"/>
                  </a:ext>
                </a:extLst>
              </a:blip>
              <a:stretch>
                <a:fillRect l="-90188" r="-276355"/>
              </a:stretch>
            </a:blipFill>
            <a:ln cap="sq">
              <a:noFill/>
              <a:prstDash val="solid"/>
              <a:miter/>
            </a:ln>
          </p:spPr>
          <p:txBody>
            <a:bodyPr/>
            <a:lstStyle/>
            <a:p>
              <a:endParaRPr lang="en-IN"/>
            </a:p>
          </p:txBody>
        </p:sp>
      </p:grpSp>
      <p:grpSp>
        <p:nvGrpSpPr>
          <p:cNvPr id="12" name="Group 12"/>
          <p:cNvGrpSpPr/>
          <p:nvPr/>
        </p:nvGrpSpPr>
        <p:grpSpPr>
          <a:xfrm>
            <a:off x="15539999" y="3207568"/>
            <a:ext cx="1332587" cy="2152071"/>
            <a:chOff x="0" y="0"/>
            <a:chExt cx="2046377" cy="3855488"/>
          </a:xfrm>
        </p:grpSpPr>
        <p:sp>
          <p:nvSpPr>
            <p:cNvPr id="13" name="Freeform 13"/>
            <p:cNvSpPr/>
            <p:nvPr/>
          </p:nvSpPr>
          <p:spPr>
            <a:xfrm>
              <a:off x="0" y="0"/>
              <a:ext cx="1079558" cy="3855488"/>
            </a:xfrm>
            <a:custGeom>
              <a:avLst/>
              <a:gdLst/>
              <a:ahLst/>
              <a:cxnLst/>
              <a:rect l="l" t="t" r="r" b="b"/>
              <a:pathLst>
                <a:path w="1079558" h="3855488">
                  <a:moveTo>
                    <a:pt x="0" y="0"/>
                  </a:moveTo>
                  <a:lnTo>
                    <a:pt x="1079558" y="0"/>
                  </a:lnTo>
                  <a:lnTo>
                    <a:pt x="1079558" y="3855488"/>
                  </a:lnTo>
                  <a:lnTo>
                    <a:pt x="0" y="3855488"/>
                  </a:lnTo>
                  <a:lnTo>
                    <a:pt x="0" y="0"/>
                  </a:lnTo>
                  <a:close/>
                </a:path>
              </a:pathLst>
            </a:custGeom>
            <a:blipFill>
              <a:blip r:embed="rId6">
                <a:extLst>
                  <a:ext uri="{96DAC541-7B7A-43D3-8B79-37D633B846F1}">
                    <asvg:svgBlip xmlns:asvg="http://schemas.microsoft.com/office/drawing/2016/SVG/main" r:embed="rId7"/>
                  </a:ext>
                </a:extLst>
              </a:blip>
              <a:stretch>
                <a:fillRect l="-184453" r="-86859"/>
              </a:stretch>
            </a:blipFill>
            <a:ln cap="sq">
              <a:noFill/>
              <a:prstDash val="solid"/>
              <a:miter/>
            </a:ln>
          </p:spPr>
          <p:txBody>
            <a:bodyPr/>
            <a:lstStyle/>
            <a:p>
              <a:endParaRPr lang="en-IN"/>
            </a:p>
          </p:txBody>
        </p:sp>
        <p:sp>
          <p:nvSpPr>
            <p:cNvPr id="14" name="Freeform 14"/>
            <p:cNvSpPr/>
            <p:nvPr/>
          </p:nvSpPr>
          <p:spPr>
            <a:xfrm>
              <a:off x="1079558" y="0"/>
              <a:ext cx="966819" cy="3855488"/>
            </a:xfrm>
            <a:custGeom>
              <a:avLst/>
              <a:gdLst/>
              <a:ahLst/>
              <a:cxnLst/>
              <a:rect l="l" t="t" r="r" b="b"/>
              <a:pathLst>
                <a:path w="966819" h="3855488">
                  <a:moveTo>
                    <a:pt x="0" y="0"/>
                  </a:moveTo>
                  <a:lnTo>
                    <a:pt x="966820" y="0"/>
                  </a:lnTo>
                  <a:lnTo>
                    <a:pt x="966820" y="3855488"/>
                  </a:lnTo>
                  <a:lnTo>
                    <a:pt x="0" y="3855488"/>
                  </a:lnTo>
                  <a:lnTo>
                    <a:pt x="0" y="0"/>
                  </a:lnTo>
                  <a:close/>
                </a:path>
              </a:pathLst>
            </a:custGeom>
            <a:blipFill>
              <a:blip r:embed="rId8">
                <a:extLst>
                  <a:ext uri="{96DAC541-7B7A-43D3-8B79-37D633B846F1}">
                    <asvg:svgBlip xmlns:asvg="http://schemas.microsoft.com/office/drawing/2016/SVG/main" r:embed="rId9"/>
                  </a:ext>
                </a:extLst>
              </a:blip>
              <a:stretch>
                <a:fillRect l="-314611"/>
              </a:stretch>
            </a:blipFill>
            <a:ln cap="sq">
              <a:noFill/>
              <a:prstDash val="solid"/>
              <a:miter/>
            </a:ln>
          </p:spPr>
          <p:txBody>
            <a:bodyPr/>
            <a:lstStyle/>
            <a:p>
              <a:endParaRPr lang="en-IN"/>
            </a:p>
          </p:txBody>
        </p:sp>
      </p:grpSp>
      <p:sp>
        <p:nvSpPr>
          <p:cNvPr id="15" name="Freeform 15"/>
          <p:cNvSpPr/>
          <p:nvPr/>
        </p:nvSpPr>
        <p:spPr>
          <a:xfrm>
            <a:off x="10126206" y="7428905"/>
            <a:ext cx="1184933" cy="910428"/>
          </a:xfrm>
          <a:custGeom>
            <a:avLst/>
            <a:gdLst/>
            <a:ahLst/>
            <a:cxnLst/>
            <a:rect l="l" t="t" r="r" b="b"/>
            <a:pathLst>
              <a:path w="1364725" h="1223290">
                <a:moveTo>
                  <a:pt x="0" y="0"/>
                </a:moveTo>
                <a:lnTo>
                  <a:pt x="1364725" y="0"/>
                </a:lnTo>
                <a:lnTo>
                  <a:pt x="1364725" y="1223289"/>
                </a:lnTo>
                <a:lnTo>
                  <a:pt x="0" y="122328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16" name="Freeform 16"/>
          <p:cNvSpPr/>
          <p:nvPr/>
        </p:nvSpPr>
        <p:spPr>
          <a:xfrm>
            <a:off x="16906983" y="7428905"/>
            <a:ext cx="1184933" cy="910428"/>
          </a:xfrm>
          <a:custGeom>
            <a:avLst/>
            <a:gdLst/>
            <a:ahLst/>
            <a:cxnLst/>
            <a:rect l="l" t="t" r="r" b="b"/>
            <a:pathLst>
              <a:path w="1364725" h="1223290">
                <a:moveTo>
                  <a:pt x="0" y="0"/>
                </a:moveTo>
                <a:lnTo>
                  <a:pt x="1364725" y="0"/>
                </a:lnTo>
                <a:lnTo>
                  <a:pt x="1364725" y="1223289"/>
                </a:lnTo>
                <a:lnTo>
                  <a:pt x="0" y="122328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IN"/>
          </a:p>
        </p:txBody>
      </p:sp>
      <p:grpSp>
        <p:nvGrpSpPr>
          <p:cNvPr id="17" name="Group 17"/>
          <p:cNvGrpSpPr/>
          <p:nvPr/>
        </p:nvGrpSpPr>
        <p:grpSpPr>
          <a:xfrm>
            <a:off x="12380562" y="7428905"/>
            <a:ext cx="1194515" cy="910428"/>
            <a:chOff x="0" y="0"/>
            <a:chExt cx="1834345" cy="1631053"/>
          </a:xfrm>
        </p:grpSpPr>
        <p:sp>
          <p:nvSpPr>
            <p:cNvPr id="18" name="Freeform 18"/>
            <p:cNvSpPr/>
            <p:nvPr/>
          </p:nvSpPr>
          <p:spPr>
            <a:xfrm>
              <a:off x="0"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14">
                <a:extLst>
                  <a:ext uri="{96DAC541-7B7A-43D3-8B79-37D633B846F1}">
                    <asvg:svgBlip xmlns:asvg="http://schemas.microsoft.com/office/drawing/2016/SVG/main" r:embed="rId15"/>
                  </a:ext>
                </a:extLst>
              </a:blip>
              <a:stretch>
                <a:fillRect r="-96817"/>
              </a:stretch>
            </a:blipFill>
            <a:ln cap="sq">
              <a:noFill/>
              <a:prstDash val="solid"/>
              <a:miter/>
            </a:ln>
          </p:spPr>
          <p:txBody>
            <a:bodyPr/>
            <a:lstStyle/>
            <a:p>
              <a:endParaRPr lang="en-IN"/>
            </a:p>
          </p:txBody>
        </p:sp>
        <p:sp>
          <p:nvSpPr>
            <p:cNvPr id="19" name="Freeform 19"/>
            <p:cNvSpPr/>
            <p:nvPr/>
          </p:nvSpPr>
          <p:spPr>
            <a:xfrm>
              <a:off x="909816"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10">
                <a:extLst>
                  <a:ext uri="{96DAC541-7B7A-43D3-8B79-37D633B846F1}">
                    <asvg:svgBlip xmlns:asvg="http://schemas.microsoft.com/office/drawing/2016/SVG/main" r:embed="rId16"/>
                  </a:ext>
                </a:extLst>
              </a:blip>
              <a:stretch>
                <a:fillRect l="-96817"/>
              </a:stretch>
            </a:blipFill>
            <a:ln cap="sq">
              <a:noFill/>
              <a:prstDash val="solid"/>
              <a:miter/>
            </a:ln>
          </p:spPr>
          <p:txBody>
            <a:bodyPr/>
            <a:lstStyle/>
            <a:p>
              <a:endParaRPr lang="en-IN"/>
            </a:p>
          </p:txBody>
        </p:sp>
      </p:grpSp>
      <p:grpSp>
        <p:nvGrpSpPr>
          <p:cNvPr id="20" name="Group 20"/>
          <p:cNvGrpSpPr/>
          <p:nvPr/>
        </p:nvGrpSpPr>
        <p:grpSpPr>
          <a:xfrm>
            <a:off x="14644499" y="7428905"/>
            <a:ext cx="1194515" cy="910428"/>
            <a:chOff x="0" y="0"/>
            <a:chExt cx="1834345" cy="1631053"/>
          </a:xfrm>
        </p:grpSpPr>
        <p:sp>
          <p:nvSpPr>
            <p:cNvPr id="21" name="Freeform 21"/>
            <p:cNvSpPr/>
            <p:nvPr/>
          </p:nvSpPr>
          <p:spPr>
            <a:xfrm>
              <a:off x="0"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14">
                <a:extLst>
                  <a:ext uri="{96DAC541-7B7A-43D3-8B79-37D633B846F1}">
                    <asvg:svgBlip xmlns:asvg="http://schemas.microsoft.com/office/drawing/2016/SVG/main" r:embed="rId15"/>
                  </a:ext>
                </a:extLst>
              </a:blip>
              <a:stretch>
                <a:fillRect r="-96817"/>
              </a:stretch>
            </a:blipFill>
            <a:ln cap="sq">
              <a:noFill/>
              <a:prstDash val="solid"/>
              <a:miter/>
            </a:ln>
          </p:spPr>
          <p:txBody>
            <a:bodyPr/>
            <a:lstStyle/>
            <a:p>
              <a:endParaRPr lang="en-IN"/>
            </a:p>
          </p:txBody>
        </p:sp>
        <p:sp>
          <p:nvSpPr>
            <p:cNvPr id="22" name="Freeform 22"/>
            <p:cNvSpPr/>
            <p:nvPr/>
          </p:nvSpPr>
          <p:spPr>
            <a:xfrm>
              <a:off x="909816" y="0"/>
              <a:ext cx="924529" cy="1631053"/>
            </a:xfrm>
            <a:custGeom>
              <a:avLst/>
              <a:gdLst/>
              <a:ahLst/>
              <a:cxnLst/>
              <a:rect l="l" t="t" r="r" b="b"/>
              <a:pathLst>
                <a:path w="924529" h="1631053">
                  <a:moveTo>
                    <a:pt x="0" y="0"/>
                  </a:moveTo>
                  <a:lnTo>
                    <a:pt x="924529" y="0"/>
                  </a:lnTo>
                  <a:lnTo>
                    <a:pt x="924529" y="1631053"/>
                  </a:lnTo>
                  <a:lnTo>
                    <a:pt x="0" y="1631053"/>
                  </a:lnTo>
                  <a:lnTo>
                    <a:pt x="0" y="0"/>
                  </a:lnTo>
                  <a:close/>
                </a:path>
              </a:pathLst>
            </a:custGeom>
            <a:blipFill>
              <a:blip r:embed="rId10">
                <a:extLst>
                  <a:ext uri="{96DAC541-7B7A-43D3-8B79-37D633B846F1}">
                    <asvg:svgBlip xmlns:asvg="http://schemas.microsoft.com/office/drawing/2016/SVG/main" r:embed="rId16"/>
                  </a:ext>
                </a:extLst>
              </a:blip>
              <a:stretch>
                <a:fillRect l="-96817"/>
              </a:stretch>
            </a:blipFill>
            <a:ln cap="sq">
              <a:noFill/>
              <a:prstDash val="solid"/>
              <a:miter/>
            </a:ln>
          </p:spPr>
          <p:txBody>
            <a:bodyPr/>
            <a:lstStyle/>
            <a:p>
              <a:endParaRPr lang="en-IN"/>
            </a:p>
          </p:txBody>
        </p:sp>
      </p:grpSp>
      <p:grpSp>
        <p:nvGrpSpPr>
          <p:cNvPr id="23" name="Group 23"/>
          <p:cNvGrpSpPr/>
          <p:nvPr/>
        </p:nvGrpSpPr>
        <p:grpSpPr>
          <a:xfrm>
            <a:off x="13185452" y="9448369"/>
            <a:ext cx="1965681" cy="188086"/>
            <a:chOff x="0" y="0"/>
            <a:chExt cx="3018583" cy="336962"/>
          </a:xfrm>
        </p:grpSpPr>
        <p:sp>
          <p:nvSpPr>
            <p:cNvPr id="24" name="AutoShape 24"/>
            <p:cNvSpPr/>
            <p:nvPr/>
          </p:nvSpPr>
          <p:spPr>
            <a:xfrm>
              <a:off x="0" y="311562"/>
              <a:ext cx="3018583" cy="0"/>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25" name="AutoShape 25"/>
            <p:cNvSpPr/>
            <p:nvPr/>
          </p:nvSpPr>
          <p:spPr>
            <a:xfrm flipV="1">
              <a:off x="25400" y="0"/>
              <a:ext cx="0" cy="32426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26" name="AutoShape 26"/>
            <p:cNvSpPr/>
            <p:nvPr/>
          </p:nvSpPr>
          <p:spPr>
            <a:xfrm flipV="1">
              <a:off x="2993183" y="0"/>
              <a:ext cx="0" cy="324262"/>
            </a:xfrm>
            <a:prstGeom prst="line">
              <a:avLst/>
            </a:prstGeom>
            <a:ln w="508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grpSp>
      <p:sp>
        <p:nvSpPr>
          <p:cNvPr id="27" name="TextBox 27"/>
          <p:cNvSpPr txBox="1"/>
          <p:nvPr/>
        </p:nvSpPr>
        <p:spPr>
          <a:xfrm>
            <a:off x="392926" y="1517670"/>
            <a:ext cx="9055617" cy="7203254"/>
          </a:xfrm>
          <a:prstGeom prst="rect">
            <a:avLst/>
          </a:prstGeom>
        </p:spPr>
        <p:txBody>
          <a:bodyPr wrap="square" lIns="0" tIns="0" rIns="0" bIns="0" rtlCol="0" anchor="t">
            <a:spAutoFit/>
          </a:bodyPr>
          <a:lstStyle/>
          <a:p>
            <a:pPr algn="l">
              <a:lnSpc>
                <a:spcPts val="3594"/>
              </a:lnSpc>
            </a:pPr>
            <a:endParaRPr/>
          </a:p>
          <a:p>
            <a:pPr algn="just">
              <a:lnSpc>
                <a:spcPts val="3594"/>
              </a:lnSpc>
            </a:pPr>
            <a:r>
              <a:rPr lang="en-US" sz="2400" b="1" spc="187">
                <a:solidFill>
                  <a:srgbClr val="FFFFFF"/>
                </a:solidFill>
                <a:latin typeface="Overpass Ultra-Bold"/>
                <a:ea typeface="Overpass Ultra-Bold"/>
                <a:cs typeface="Overpass Ultra-Bold"/>
                <a:sym typeface="Overpass Ultra-Bold"/>
              </a:rPr>
              <a:t>·Locomotion:</a:t>
            </a:r>
            <a:r>
              <a:rPr lang="en-US" sz="2400" spc="187">
                <a:solidFill>
                  <a:srgbClr val="FFFFFF"/>
                </a:solidFill>
                <a:latin typeface="Overpass"/>
                <a:ea typeface="Overpass"/>
                <a:cs typeface="Overpass"/>
                <a:sym typeface="Overpass"/>
              </a:rPr>
              <a:t> Most impactful across all models, indicating a significant role in distinguishing SMA types.</a:t>
            </a:r>
          </a:p>
          <a:p>
            <a:pPr algn="just">
              <a:lnSpc>
                <a:spcPts val="3402"/>
              </a:lnSpc>
            </a:pPr>
            <a:endParaRPr lang="en-US" sz="2400" spc="187">
              <a:solidFill>
                <a:srgbClr val="FFFFFF"/>
              </a:solidFill>
              <a:latin typeface="Overpass"/>
              <a:ea typeface="Overpass"/>
              <a:cs typeface="Overpass"/>
              <a:sym typeface="Overpass"/>
            </a:endParaRPr>
          </a:p>
          <a:p>
            <a:pPr algn="just">
              <a:lnSpc>
                <a:spcPts val="3594"/>
              </a:lnSpc>
            </a:pPr>
            <a:r>
              <a:rPr lang="en-US" sz="2400" spc="187">
                <a:solidFill>
                  <a:srgbClr val="FFFFFF"/>
                </a:solidFill>
                <a:latin typeface="Overpass"/>
                <a:ea typeface="Overpass"/>
                <a:cs typeface="Overpass"/>
                <a:sym typeface="Overpass"/>
              </a:rPr>
              <a:t>·</a:t>
            </a:r>
            <a:r>
              <a:rPr lang="en-US" sz="2400" b="1" spc="187">
                <a:solidFill>
                  <a:srgbClr val="FFFFFF"/>
                </a:solidFill>
                <a:latin typeface="Overpass Ultra-Bold"/>
                <a:ea typeface="Overpass Ultra-Bold"/>
                <a:cs typeface="Overpass Ultra-Bold"/>
                <a:sym typeface="Overpass Ultra-Bold"/>
              </a:rPr>
              <a:t>Diagnosis Age: </a:t>
            </a:r>
            <a:r>
              <a:rPr lang="en-US" sz="2400" spc="187">
                <a:solidFill>
                  <a:srgbClr val="FFFFFF"/>
                </a:solidFill>
                <a:latin typeface="Overpass"/>
                <a:ea typeface="Overpass"/>
                <a:cs typeface="Overpass"/>
                <a:sym typeface="Overpass"/>
              </a:rPr>
              <a:t>Second most important, emphasizing the criticality of early diagnosis.</a:t>
            </a:r>
          </a:p>
          <a:p>
            <a:pPr algn="just">
              <a:lnSpc>
                <a:spcPts val="3402"/>
              </a:lnSpc>
            </a:pPr>
            <a:endParaRPr lang="en-US" sz="2400" spc="187">
              <a:solidFill>
                <a:srgbClr val="FFFFFF"/>
              </a:solidFill>
              <a:latin typeface="Overpass"/>
              <a:ea typeface="Overpass"/>
              <a:cs typeface="Overpass"/>
              <a:sym typeface="Overpass"/>
            </a:endParaRPr>
          </a:p>
          <a:p>
            <a:pPr algn="just">
              <a:lnSpc>
                <a:spcPts val="3594"/>
              </a:lnSpc>
            </a:pPr>
            <a:r>
              <a:rPr lang="en-US" sz="2400" spc="187">
                <a:solidFill>
                  <a:srgbClr val="FFFFFF"/>
                </a:solidFill>
                <a:latin typeface="Overpass"/>
                <a:ea typeface="Overpass"/>
                <a:cs typeface="Overpass"/>
                <a:sym typeface="Overpass"/>
              </a:rPr>
              <a:t>·</a:t>
            </a:r>
            <a:r>
              <a:rPr lang="en-US" sz="2400" b="1" spc="187">
                <a:solidFill>
                  <a:srgbClr val="FFFFFF"/>
                </a:solidFill>
                <a:latin typeface="Overpass Ultra-Bold"/>
                <a:ea typeface="Overpass Ultra-Bold"/>
                <a:cs typeface="Overpass Ultra-Bold"/>
                <a:sym typeface="Overpass Ultra-Bold"/>
              </a:rPr>
              <a:t>Number of SMN2 Copies:</a:t>
            </a:r>
            <a:r>
              <a:rPr lang="en-US" sz="2400" spc="187">
                <a:solidFill>
                  <a:srgbClr val="FFFFFF"/>
                </a:solidFill>
                <a:latin typeface="Overpass"/>
                <a:ea typeface="Overpass"/>
                <a:cs typeface="Overpass"/>
                <a:sym typeface="Overpass"/>
              </a:rPr>
              <a:t> Frequently ranks high, reflecting its genetic relevance to SMA type determination.</a:t>
            </a:r>
          </a:p>
          <a:p>
            <a:pPr algn="just">
              <a:lnSpc>
                <a:spcPts val="3402"/>
              </a:lnSpc>
            </a:pPr>
            <a:endParaRPr lang="en-US" sz="2400" spc="187">
              <a:solidFill>
                <a:srgbClr val="FFFFFF"/>
              </a:solidFill>
              <a:latin typeface="Overpass"/>
              <a:ea typeface="Overpass"/>
              <a:cs typeface="Overpass"/>
              <a:sym typeface="Overpass"/>
            </a:endParaRPr>
          </a:p>
          <a:p>
            <a:pPr algn="just">
              <a:lnSpc>
                <a:spcPts val="3594"/>
              </a:lnSpc>
            </a:pPr>
            <a:r>
              <a:rPr lang="en-US" sz="2400" b="1" spc="187">
                <a:solidFill>
                  <a:srgbClr val="FFFFFF"/>
                </a:solidFill>
                <a:latin typeface="Overpass Ultra-Bold"/>
                <a:ea typeface="Overpass Ultra-Bold"/>
                <a:cs typeface="Overpass Ultra-Bold"/>
                <a:sym typeface="Overpass Ultra-Bold"/>
              </a:rPr>
              <a:t>Mutation Type: </a:t>
            </a:r>
            <a:r>
              <a:rPr lang="en-US" sz="2400" spc="187">
                <a:solidFill>
                  <a:srgbClr val="FFFFFF"/>
                </a:solidFill>
                <a:latin typeface="Overpass"/>
                <a:ea typeface="Overpass"/>
                <a:cs typeface="Overpass"/>
                <a:sym typeface="Overpass"/>
              </a:rPr>
              <a:t>Contributed significantly in SVM</a:t>
            </a:r>
          </a:p>
          <a:p>
            <a:pPr algn="just">
              <a:lnSpc>
                <a:spcPts val="3594"/>
              </a:lnSpc>
            </a:pPr>
            <a:r>
              <a:rPr lang="en-US" sz="2400" spc="187">
                <a:solidFill>
                  <a:srgbClr val="FFFFFF"/>
                </a:solidFill>
                <a:latin typeface="Overpass"/>
                <a:ea typeface="Overpass"/>
                <a:cs typeface="Overpass"/>
                <a:sym typeface="Overpass"/>
              </a:rPr>
              <a:t>and GBM visualizations, reinforcing its </a:t>
            </a:r>
          </a:p>
          <a:p>
            <a:pPr algn="just">
              <a:lnSpc>
                <a:spcPts val="3594"/>
              </a:lnSpc>
            </a:pPr>
            <a:r>
              <a:rPr lang="en-US" sz="2400" spc="187">
                <a:solidFill>
                  <a:srgbClr val="FFFFFF"/>
                </a:solidFill>
                <a:latin typeface="Overpass"/>
                <a:ea typeface="Overpass"/>
                <a:cs typeface="Overpass"/>
                <a:sym typeface="Overpass"/>
              </a:rPr>
              <a:t>genetic influence.</a:t>
            </a:r>
          </a:p>
          <a:p>
            <a:pPr algn="l">
              <a:lnSpc>
                <a:spcPts val="3402"/>
              </a:lnSpc>
            </a:pPr>
            <a:endParaRPr lang="en-US" sz="1772" spc="177">
              <a:solidFill>
                <a:srgbClr val="FFFFFF"/>
              </a:solidFill>
              <a:latin typeface="Overpass"/>
              <a:ea typeface="Overpass"/>
              <a:cs typeface="Overpass"/>
              <a:sym typeface="Overpass"/>
            </a:endParaRPr>
          </a:p>
          <a:p>
            <a:pPr marL="0" lvl="0" indent="0" algn="l">
              <a:lnSpc>
                <a:spcPts val="3402"/>
              </a:lnSpc>
            </a:pPr>
            <a:endParaRPr lang="en-US" sz="1772" spc="177">
              <a:solidFill>
                <a:srgbClr val="FFFFFF"/>
              </a:solidFill>
              <a:latin typeface="Overpass"/>
              <a:ea typeface="Overpass"/>
              <a:cs typeface="Overpass"/>
              <a:sym typeface="Overpass"/>
            </a:endParaRPr>
          </a:p>
        </p:txBody>
      </p:sp>
      <p:sp>
        <p:nvSpPr>
          <p:cNvPr id="31" name="TextBox 31"/>
          <p:cNvSpPr txBox="1"/>
          <p:nvPr/>
        </p:nvSpPr>
        <p:spPr>
          <a:xfrm>
            <a:off x="10930001" y="5547301"/>
            <a:ext cx="2503867" cy="365036"/>
          </a:xfrm>
          <a:prstGeom prst="rect">
            <a:avLst/>
          </a:prstGeom>
        </p:spPr>
        <p:txBody>
          <a:bodyPr wrap="square" lIns="0" tIns="0" rIns="0" bIns="0" rtlCol="0" anchor="t">
            <a:spAutoFit/>
          </a:bodyPr>
          <a:lstStyle/>
          <a:p>
            <a:pPr marL="0" lvl="0" indent="0" algn="ctr">
              <a:lnSpc>
                <a:spcPts val="3080"/>
              </a:lnSpc>
              <a:spcBef>
                <a:spcPct val="0"/>
              </a:spcBef>
            </a:pPr>
            <a:r>
              <a:rPr lang="en-US" sz="2200" b="1">
                <a:solidFill>
                  <a:srgbClr val="FFFFFF"/>
                </a:solidFill>
                <a:latin typeface="Overpass Ultra-Bold"/>
                <a:ea typeface="Overpass Ultra-Bold"/>
                <a:cs typeface="Overpass Ultra-Bold"/>
                <a:sym typeface="Overpass Ultra-Bold"/>
              </a:rPr>
              <a:t>CARRIER FATHER</a:t>
            </a:r>
          </a:p>
        </p:txBody>
      </p:sp>
      <p:sp>
        <p:nvSpPr>
          <p:cNvPr id="32" name="TextBox 32"/>
          <p:cNvSpPr txBox="1"/>
          <p:nvPr/>
        </p:nvSpPr>
        <p:spPr>
          <a:xfrm>
            <a:off x="9856966" y="8500454"/>
            <a:ext cx="1819731" cy="1160126"/>
          </a:xfrm>
          <a:prstGeom prst="rect">
            <a:avLst/>
          </a:prstGeom>
        </p:spPr>
        <p:txBody>
          <a:bodyPr wrap="square" lIns="0" tIns="0" rIns="0" bIns="0" rtlCol="0" anchor="t">
            <a:spAutoFit/>
          </a:bodyPr>
          <a:lstStyle/>
          <a:p>
            <a:pPr algn="ctr">
              <a:lnSpc>
                <a:spcPts val="3080"/>
              </a:lnSpc>
            </a:pPr>
            <a:r>
              <a:rPr lang="en-US" sz="2200" b="1">
                <a:solidFill>
                  <a:srgbClr val="FFFFFF"/>
                </a:solidFill>
                <a:latin typeface="Overpass Ultra-Bold"/>
                <a:ea typeface="Overpass Ultra-Bold"/>
                <a:cs typeface="Overpass Ultra-Bold"/>
                <a:sym typeface="Overpass Ultra-Bold"/>
              </a:rPr>
              <a:t>UNAFFECTED</a:t>
            </a:r>
          </a:p>
          <a:p>
            <a:pPr marL="0" lvl="0" indent="0" algn="ctr">
              <a:lnSpc>
                <a:spcPts val="3080"/>
              </a:lnSpc>
              <a:spcBef>
                <a:spcPct val="0"/>
              </a:spcBef>
            </a:pPr>
            <a:r>
              <a:rPr lang="en-US" sz="2200" b="1">
                <a:solidFill>
                  <a:srgbClr val="FFFFFF"/>
                </a:solidFill>
                <a:latin typeface="Overpass Ultra-Bold"/>
                <a:ea typeface="Overpass Ultra-Bold"/>
                <a:cs typeface="Overpass Ultra-Bold"/>
                <a:sym typeface="Overpass Ultra-Bold"/>
              </a:rPr>
              <a:t>CHILD</a:t>
            </a:r>
          </a:p>
        </p:txBody>
      </p:sp>
      <p:sp>
        <p:nvSpPr>
          <p:cNvPr id="33" name="TextBox 33"/>
          <p:cNvSpPr txBox="1"/>
          <p:nvPr/>
        </p:nvSpPr>
        <p:spPr>
          <a:xfrm>
            <a:off x="10259597" y="9755398"/>
            <a:ext cx="870427" cy="412613"/>
          </a:xfrm>
          <a:prstGeom prst="rect">
            <a:avLst/>
          </a:prstGeom>
        </p:spPr>
        <p:txBody>
          <a:bodyPr wrap="square" lIns="0" tIns="0" rIns="0" bIns="0" rtlCol="0" anchor="t">
            <a:spAutoFit/>
          </a:bodyPr>
          <a:lstStyle/>
          <a:p>
            <a:pPr marL="0" lvl="0" indent="0" algn="ctr">
              <a:lnSpc>
                <a:spcPts val="3500"/>
              </a:lnSpc>
              <a:spcBef>
                <a:spcPct val="0"/>
              </a:spcBef>
            </a:pPr>
            <a:r>
              <a:rPr lang="en-US" sz="2500" b="1">
                <a:solidFill>
                  <a:srgbClr val="FFFFFF"/>
                </a:solidFill>
                <a:latin typeface="Overpass Ultra-Bold"/>
                <a:ea typeface="Overpass Ultra-Bold"/>
                <a:cs typeface="Overpass Ultra-Bold"/>
                <a:sym typeface="Overpass Ultra-Bold"/>
              </a:rPr>
              <a:t>25%</a:t>
            </a:r>
          </a:p>
        </p:txBody>
      </p:sp>
      <p:sp>
        <p:nvSpPr>
          <p:cNvPr id="34" name="TextBox 34"/>
          <p:cNvSpPr txBox="1"/>
          <p:nvPr/>
        </p:nvSpPr>
        <p:spPr>
          <a:xfrm>
            <a:off x="17040375" y="9755398"/>
            <a:ext cx="870427" cy="412613"/>
          </a:xfrm>
          <a:prstGeom prst="rect">
            <a:avLst/>
          </a:prstGeom>
        </p:spPr>
        <p:txBody>
          <a:bodyPr wrap="square" lIns="0" tIns="0" rIns="0" bIns="0" rtlCol="0" anchor="t">
            <a:spAutoFit/>
          </a:bodyPr>
          <a:lstStyle/>
          <a:p>
            <a:pPr marL="0" lvl="0" indent="0" algn="ctr">
              <a:lnSpc>
                <a:spcPts val="3500"/>
              </a:lnSpc>
              <a:spcBef>
                <a:spcPct val="0"/>
              </a:spcBef>
            </a:pPr>
            <a:r>
              <a:rPr lang="en-US" sz="2500" b="1">
                <a:solidFill>
                  <a:srgbClr val="FFFFFF"/>
                </a:solidFill>
                <a:latin typeface="Overpass Ultra-Bold"/>
                <a:ea typeface="Overpass Ultra-Bold"/>
                <a:cs typeface="Overpass Ultra-Bold"/>
                <a:sym typeface="Overpass Ultra-Bold"/>
              </a:rPr>
              <a:t>25%</a:t>
            </a:r>
          </a:p>
        </p:txBody>
      </p:sp>
      <p:sp>
        <p:nvSpPr>
          <p:cNvPr id="35" name="TextBox 35"/>
          <p:cNvSpPr txBox="1"/>
          <p:nvPr/>
        </p:nvSpPr>
        <p:spPr>
          <a:xfrm>
            <a:off x="13565938" y="9755398"/>
            <a:ext cx="870427" cy="412613"/>
          </a:xfrm>
          <a:prstGeom prst="rect">
            <a:avLst/>
          </a:prstGeom>
        </p:spPr>
        <p:txBody>
          <a:bodyPr wrap="square" lIns="0" tIns="0" rIns="0" bIns="0" rtlCol="0" anchor="t">
            <a:spAutoFit/>
          </a:bodyPr>
          <a:lstStyle/>
          <a:p>
            <a:pPr marL="0" lvl="0" indent="0" algn="ctr">
              <a:lnSpc>
                <a:spcPts val="3500"/>
              </a:lnSpc>
              <a:spcBef>
                <a:spcPct val="0"/>
              </a:spcBef>
            </a:pPr>
            <a:r>
              <a:rPr lang="en-US" sz="2500" b="1">
                <a:solidFill>
                  <a:srgbClr val="FFFFFF"/>
                </a:solidFill>
                <a:latin typeface="Overpass Ultra-Bold"/>
                <a:ea typeface="Overpass Ultra-Bold"/>
                <a:cs typeface="Overpass Ultra-Bold"/>
                <a:sym typeface="Overpass Ultra-Bold"/>
              </a:rPr>
              <a:t>50%</a:t>
            </a:r>
          </a:p>
        </p:txBody>
      </p:sp>
      <p:sp>
        <p:nvSpPr>
          <p:cNvPr id="36" name="TextBox 36"/>
          <p:cNvSpPr txBox="1"/>
          <p:nvPr/>
        </p:nvSpPr>
        <p:spPr>
          <a:xfrm>
            <a:off x="12115386" y="8500454"/>
            <a:ext cx="1819731" cy="762581"/>
          </a:xfrm>
          <a:prstGeom prst="rect">
            <a:avLst/>
          </a:prstGeom>
        </p:spPr>
        <p:txBody>
          <a:bodyPr wrap="square" lIns="0" tIns="0" rIns="0" bIns="0" rtlCol="0" anchor="t">
            <a:spAutoFit/>
          </a:bodyPr>
          <a:lstStyle/>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CHILD</a:t>
            </a:r>
          </a:p>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CARRIER</a:t>
            </a:r>
          </a:p>
        </p:txBody>
      </p:sp>
      <p:sp>
        <p:nvSpPr>
          <p:cNvPr id="37" name="TextBox 37"/>
          <p:cNvSpPr txBox="1"/>
          <p:nvPr/>
        </p:nvSpPr>
        <p:spPr>
          <a:xfrm>
            <a:off x="14373152" y="8500454"/>
            <a:ext cx="1819731" cy="762581"/>
          </a:xfrm>
          <a:prstGeom prst="rect">
            <a:avLst/>
          </a:prstGeom>
        </p:spPr>
        <p:txBody>
          <a:bodyPr wrap="square" lIns="0" tIns="0" rIns="0" bIns="0" rtlCol="0" anchor="t">
            <a:spAutoFit/>
          </a:bodyPr>
          <a:lstStyle/>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CHILD</a:t>
            </a:r>
          </a:p>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CARRIER</a:t>
            </a:r>
          </a:p>
        </p:txBody>
      </p:sp>
      <p:sp>
        <p:nvSpPr>
          <p:cNvPr id="38" name="TextBox 38"/>
          <p:cNvSpPr txBox="1"/>
          <p:nvPr/>
        </p:nvSpPr>
        <p:spPr>
          <a:xfrm>
            <a:off x="16637743" y="8500454"/>
            <a:ext cx="1819731" cy="762581"/>
          </a:xfrm>
          <a:prstGeom prst="rect">
            <a:avLst/>
          </a:prstGeom>
        </p:spPr>
        <p:txBody>
          <a:bodyPr wrap="square" lIns="0" tIns="0" rIns="0" bIns="0" rtlCol="0" anchor="t">
            <a:spAutoFit/>
          </a:bodyPr>
          <a:lstStyle/>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CHILD</a:t>
            </a:r>
          </a:p>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WITH CF</a:t>
            </a:r>
          </a:p>
        </p:txBody>
      </p:sp>
      <p:sp>
        <p:nvSpPr>
          <p:cNvPr id="39" name="TextBox 39"/>
          <p:cNvSpPr txBox="1"/>
          <p:nvPr/>
        </p:nvSpPr>
        <p:spPr>
          <a:xfrm>
            <a:off x="15217930" y="5547301"/>
            <a:ext cx="2191623" cy="762581"/>
          </a:xfrm>
          <a:prstGeom prst="rect">
            <a:avLst/>
          </a:prstGeom>
        </p:spPr>
        <p:txBody>
          <a:bodyPr wrap="square" lIns="0" tIns="0" rIns="0" bIns="0" rtlCol="0" anchor="t">
            <a:spAutoFit/>
          </a:bodyPr>
          <a:lstStyle/>
          <a:p>
            <a:pPr marL="0" lvl="0" indent="0" algn="ctr">
              <a:lnSpc>
                <a:spcPts val="3080"/>
              </a:lnSpc>
              <a:spcBef>
                <a:spcPct val="0"/>
              </a:spcBef>
            </a:pPr>
            <a:r>
              <a:rPr lang="en-US" sz="2200" b="1" u="none" strike="noStrike">
                <a:solidFill>
                  <a:srgbClr val="FFFFFF"/>
                </a:solidFill>
                <a:latin typeface="Overpass Ultra-Bold"/>
                <a:ea typeface="Overpass Ultra-Bold"/>
                <a:cs typeface="Overpass Ultra-Bold"/>
                <a:sym typeface="Overpass Ultra-Bold"/>
              </a:rPr>
              <a:t>CARRIER MOTHER</a:t>
            </a:r>
          </a:p>
        </p:txBody>
      </p:sp>
      <p:sp>
        <p:nvSpPr>
          <p:cNvPr id="40" name="TextBox 40"/>
          <p:cNvSpPr txBox="1"/>
          <p:nvPr/>
        </p:nvSpPr>
        <p:spPr>
          <a:xfrm>
            <a:off x="445362" y="468640"/>
            <a:ext cx="9217581" cy="580390"/>
          </a:xfrm>
          <a:prstGeom prst="rect">
            <a:avLst/>
          </a:prstGeom>
        </p:spPr>
        <p:txBody>
          <a:bodyPr lIns="0" tIns="0" rIns="0" bIns="0" rtlCol="0" anchor="t">
            <a:spAutoFit/>
          </a:bodyPr>
          <a:lstStyle/>
          <a:p>
            <a:pPr algn="ctr">
              <a:lnSpc>
                <a:spcPts val="4759"/>
              </a:lnSpc>
            </a:pPr>
            <a:r>
              <a:rPr lang="en-US" sz="3399" b="1">
                <a:solidFill>
                  <a:srgbClr val="FFFFFF"/>
                </a:solidFill>
                <a:latin typeface="Canva Sans"/>
                <a:ea typeface="Canva Sans"/>
                <a:cs typeface="Canva Sans"/>
                <a:sym typeface="Canva Sans"/>
              </a:rPr>
              <a:t>Most important Features for SMA Prediction</a:t>
            </a:r>
          </a:p>
        </p:txBody>
      </p:sp>
      <p:cxnSp>
        <p:nvCxnSpPr>
          <p:cNvPr id="42" name="Straight Connector 41">
            <a:extLst>
              <a:ext uri="{FF2B5EF4-FFF2-40B4-BE49-F238E27FC236}">
                <a16:creationId xmlns:a16="http://schemas.microsoft.com/office/drawing/2014/main" id="{BBB5FBC3-E906-F144-E625-87F389E51AD9}"/>
              </a:ext>
            </a:extLst>
          </p:cNvPr>
          <p:cNvCxnSpPr>
            <a:cxnSpLocks/>
          </p:cNvCxnSpPr>
          <p:nvPr/>
        </p:nvCxnSpPr>
        <p:spPr>
          <a:xfrm flipH="1">
            <a:off x="8184995" y="0"/>
            <a:ext cx="3720729" cy="1028699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AutoShape 4"/>
          <p:cNvSpPr/>
          <p:nvPr/>
        </p:nvSpPr>
        <p:spPr>
          <a:xfrm>
            <a:off x="878623" y="1717632"/>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0"/>
          <p:cNvSpPr txBox="1"/>
          <p:nvPr/>
        </p:nvSpPr>
        <p:spPr>
          <a:xfrm>
            <a:off x="878623" y="359761"/>
            <a:ext cx="11957240" cy="1591350"/>
          </a:xfrm>
          <a:prstGeom prst="rect">
            <a:avLst/>
          </a:prstGeom>
        </p:spPr>
        <p:txBody>
          <a:bodyPr lIns="0" tIns="0" rIns="0" bIns="0" rtlCol="0" anchor="t">
            <a:spAutoFit/>
          </a:bodyPr>
          <a:lstStyle/>
          <a:p>
            <a:pPr algn="l">
              <a:lnSpc>
                <a:spcPts val="10913"/>
              </a:lnSpc>
            </a:pPr>
            <a:r>
              <a:rPr lang="en-US" sz="8661">
                <a:solidFill>
                  <a:srgbClr val="FFFFFF"/>
                </a:solidFill>
                <a:latin typeface="Overpass Light"/>
                <a:ea typeface="Overpass Light"/>
                <a:cs typeface="Overpass Light"/>
                <a:sym typeface="Overpass Light"/>
              </a:rPr>
              <a:t>INTRODUCTION</a:t>
            </a:r>
          </a:p>
        </p:txBody>
      </p:sp>
      <p:sp>
        <p:nvSpPr>
          <p:cNvPr id="11" name="TextBox 11"/>
          <p:cNvSpPr txBox="1"/>
          <p:nvPr/>
        </p:nvSpPr>
        <p:spPr>
          <a:xfrm>
            <a:off x="8593600" y="3778679"/>
            <a:ext cx="8494710" cy="3894592"/>
          </a:xfrm>
          <a:prstGeom prst="rect">
            <a:avLst/>
          </a:prstGeom>
        </p:spPr>
        <p:txBody>
          <a:bodyPr wrap="square" lIns="0" tIns="0" rIns="0" bIns="0" rtlCol="0" anchor="t">
            <a:spAutoFit/>
          </a:bodyPr>
          <a:lstStyle/>
          <a:p>
            <a:pPr marL="342900" indent="-342900" algn="just">
              <a:lnSpc>
                <a:spcPts val="3360"/>
              </a:lnSpc>
              <a:buFont typeface="Arial" panose="020B0604020202020204" pitchFamily="34" charset="0"/>
              <a:buChar char="•"/>
            </a:pPr>
            <a:r>
              <a:rPr lang="en-US" sz="2400">
                <a:solidFill>
                  <a:srgbClr val="FFFFFF"/>
                </a:solidFill>
                <a:latin typeface="Canva Sans"/>
                <a:ea typeface="Canva Sans"/>
                <a:cs typeface="Canva Sans"/>
                <a:sym typeface="Canva Sans"/>
              </a:rPr>
              <a:t>Spinal Muscular Atrophy (SMA) is a genetic disease caused by mutations in the SMN1 and SMN2 genes.</a:t>
            </a:r>
          </a:p>
          <a:p>
            <a:pPr marL="342900" indent="-342900" algn="just">
              <a:lnSpc>
                <a:spcPts val="3360"/>
              </a:lnSpc>
              <a:buFont typeface="Arial" panose="020B0604020202020204" pitchFamily="34" charset="0"/>
              <a:buChar char="•"/>
            </a:pPr>
            <a:endParaRPr lang="en-US" sz="2400">
              <a:solidFill>
                <a:srgbClr val="FFFFFF"/>
              </a:solidFill>
              <a:latin typeface="Canva Sans"/>
              <a:ea typeface="Canva Sans"/>
              <a:cs typeface="Canva Sans"/>
              <a:sym typeface="Canva Sans"/>
            </a:endParaRPr>
          </a:p>
          <a:p>
            <a:pPr marL="342900" indent="-342900" algn="just">
              <a:lnSpc>
                <a:spcPts val="3360"/>
              </a:lnSpc>
              <a:buFont typeface="Arial" panose="020B0604020202020204" pitchFamily="34" charset="0"/>
              <a:buChar char="•"/>
            </a:pPr>
            <a:r>
              <a:rPr lang="en-US" sz="2400">
                <a:solidFill>
                  <a:srgbClr val="FFFFFF"/>
                </a:solidFill>
                <a:latin typeface="Canva Sans"/>
                <a:ea typeface="Canva Sans"/>
                <a:cs typeface="Canva Sans"/>
                <a:sym typeface="Canva Sans"/>
              </a:rPr>
              <a:t>SMA leads to voluntary muscle atrophy due to motor neuron degeneration.</a:t>
            </a:r>
          </a:p>
          <a:p>
            <a:pPr marL="342900" indent="-342900" algn="just">
              <a:lnSpc>
                <a:spcPts val="3360"/>
              </a:lnSpc>
              <a:buFont typeface="Arial" panose="020B0604020202020204" pitchFamily="34" charset="0"/>
              <a:buChar char="•"/>
            </a:pPr>
            <a:endParaRPr lang="en-US" sz="2400">
              <a:solidFill>
                <a:srgbClr val="FFFFFF"/>
              </a:solidFill>
              <a:latin typeface="Canva Sans"/>
              <a:ea typeface="Canva Sans"/>
              <a:cs typeface="Canva Sans"/>
              <a:sym typeface="Canva Sans"/>
            </a:endParaRPr>
          </a:p>
          <a:p>
            <a:pPr marL="342900" indent="-342900" algn="just">
              <a:lnSpc>
                <a:spcPts val="3360"/>
              </a:lnSpc>
              <a:buFont typeface="Arial" panose="020B0604020202020204" pitchFamily="34" charset="0"/>
              <a:buChar char="•"/>
            </a:pPr>
            <a:r>
              <a:rPr lang="en-US" sz="2400">
                <a:solidFill>
                  <a:srgbClr val="FFFFFF"/>
                </a:solidFill>
                <a:latin typeface="Canva Sans"/>
                <a:ea typeface="Canva Sans"/>
                <a:cs typeface="Canva Sans"/>
                <a:sym typeface="Canva Sans"/>
              </a:rPr>
              <a:t>One of the leading genetic causes of infant mortality.</a:t>
            </a:r>
          </a:p>
          <a:p>
            <a:pPr algn="just">
              <a:lnSpc>
                <a:spcPts val="3360"/>
              </a:lnSpc>
            </a:pPr>
            <a:endParaRPr lang="en-US" sz="2400">
              <a:solidFill>
                <a:srgbClr val="FFFFFF"/>
              </a:solidFill>
              <a:latin typeface="Canva Sans"/>
              <a:ea typeface="Canva Sans"/>
              <a:cs typeface="Canva Sans"/>
              <a:sym typeface="Canva Sans"/>
            </a:endParaRPr>
          </a:p>
          <a:p>
            <a:pPr algn="just">
              <a:lnSpc>
                <a:spcPts val="3360"/>
              </a:lnSpc>
            </a:pPr>
            <a:endParaRPr lang="en-US" sz="2400">
              <a:solidFill>
                <a:srgbClr val="FFFFFF"/>
              </a:solidFill>
              <a:latin typeface="Canva Sans"/>
              <a:ea typeface="Canva Sans"/>
              <a:cs typeface="Canva Sans"/>
              <a:sym typeface="Canva Sans"/>
            </a:endParaRPr>
          </a:p>
        </p:txBody>
      </p:sp>
      <p:pic>
        <p:nvPicPr>
          <p:cNvPr id="6" name="Picture 5" descr="A diagram of a cell structure&#10;&#10;Description automatically generated">
            <a:extLst>
              <a:ext uri="{FF2B5EF4-FFF2-40B4-BE49-F238E27FC236}">
                <a16:creationId xmlns:a16="http://schemas.microsoft.com/office/drawing/2014/main" id="{2FE5989B-90AC-3BFE-4CB7-D0C3D6691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203" y="1717632"/>
            <a:ext cx="5779817" cy="778320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BE768D45-1193-2A63-1954-A9B464A2399D}"/>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6829E69C-9333-C1E8-6139-E276DC9C042D}"/>
              </a:ext>
            </a:extLst>
          </p:cNvPr>
          <p:cNvSpPr txBox="1"/>
          <p:nvPr/>
        </p:nvSpPr>
        <p:spPr>
          <a:xfrm>
            <a:off x="911891" y="1907037"/>
            <a:ext cx="16464218" cy="6417526"/>
          </a:xfrm>
          <a:prstGeom prst="rect">
            <a:avLst/>
          </a:prstGeom>
          <a:noFill/>
        </p:spPr>
        <p:txBody>
          <a:bodyPr wrap="square" rtlCol="0">
            <a:spAutoFit/>
          </a:bodyPr>
          <a:lstStyle/>
          <a:p>
            <a:pPr algn="just"/>
            <a:endParaRPr lang="en-US" sz="2400"/>
          </a:p>
          <a:p>
            <a:pPr algn="just"/>
            <a:endParaRPr lang="en-US" sz="2400"/>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The</a:t>
            </a:r>
            <a:r>
              <a:rPr lang="en-US" sz="2800" spc="-30">
                <a:solidFill>
                  <a:schemeClr val="bg1"/>
                </a:solidFill>
                <a:effectLst/>
                <a:latin typeface="Times New Roman" panose="02020603050405020304" pitchFamily="18" charset="0"/>
                <a:ea typeface="Times New Roman" panose="02020603050405020304" pitchFamily="18" charset="0"/>
              </a:rPr>
              <a:t> </a:t>
            </a:r>
            <a:r>
              <a:rPr lang="en-US" sz="2800">
                <a:solidFill>
                  <a:schemeClr val="bg1"/>
                </a:solidFill>
                <a:effectLst/>
                <a:latin typeface="Times New Roman" panose="02020603050405020304" pitchFamily="18" charset="0"/>
                <a:ea typeface="Times New Roman" panose="02020603050405020304" pitchFamily="18" charset="0"/>
              </a:rPr>
              <a:t>analysis was done on a dataset with data of 201 patients from South America. </a:t>
            </a:r>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The accuracy of the models, especially Support Vector Machine (SVM) can be improved by increasing the number of patients</a:t>
            </a:r>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datapoints from a diverse geography and demographics.</a:t>
            </a:r>
            <a:endParaRPr lang="en-IN" sz="2800">
              <a:solidFill>
                <a:schemeClr val="bg1"/>
              </a:solidFill>
              <a:effectLst/>
              <a:latin typeface="Times New Roman" panose="02020603050405020304" pitchFamily="18" charset="0"/>
              <a:ea typeface="Times New Roman" panose="02020603050405020304" pitchFamily="18" charset="0"/>
            </a:endParaRPr>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 </a:t>
            </a:r>
            <a:endParaRPr lang="en-IN" sz="2800">
              <a:solidFill>
                <a:schemeClr val="bg1"/>
              </a:solidFill>
              <a:effectLst/>
              <a:latin typeface="Times New Roman" panose="02020603050405020304" pitchFamily="18" charset="0"/>
              <a:ea typeface="Times New Roman" panose="02020603050405020304" pitchFamily="18" charset="0"/>
            </a:endParaRPr>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Other gene factors, such as the expression of IGHMBP2 gene, MORC2 gene, UBA1 gene, DYNC1H1 gene,  BICD2 gene, </a:t>
            </a:r>
          </a:p>
          <a:p>
            <a:pPr marL="745490" marR="396240" indent="-457200" algn="just">
              <a:lnSpc>
                <a:spcPct val="102000"/>
              </a:lnSpc>
              <a:spcBef>
                <a:spcPts val="1425"/>
              </a:spcBef>
              <a:buFont typeface="Arial" panose="020B0604020202020204" pitchFamily="34" charset="0"/>
              <a:buChar char="•"/>
            </a:pPr>
            <a:r>
              <a:rPr lang="en-US" sz="2800">
                <a:solidFill>
                  <a:schemeClr val="bg1"/>
                </a:solidFill>
                <a:effectLst/>
                <a:latin typeface="Times New Roman" panose="02020603050405020304" pitchFamily="18" charset="0"/>
                <a:ea typeface="Times New Roman" panose="02020603050405020304" pitchFamily="18" charset="0"/>
              </a:rPr>
              <a:t>TRPV4 gene in SMA individuals can be explored and data collected to be used for Model building and classification. </a:t>
            </a:r>
            <a:endParaRPr lang="en-IN" sz="2800">
              <a:solidFill>
                <a:schemeClr val="bg1"/>
              </a:solidFill>
              <a:effectLst/>
              <a:latin typeface="Times New Roman" panose="02020603050405020304" pitchFamily="18" charset="0"/>
              <a:ea typeface="Times New Roman" panose="02020603050405020304" pitchFamily="18" charset="0"/>
            </a:endParaRPr>
          </a:p>
          <a:p>
            <a:br>
              <a:rPr lang="en-US" sz="1800">
                <a:effectLst/>
                <a:latin typeface="Times New Roman" panose="02020603050405020304" pitchFamily="18" charset="0"/>
                <a:ea typeface="Times New Roman" panose="02020603050405020304" pitchFamily="18" charset="0"/>
              </a:rPr>
            </a:br>
            <a:endParaRPr lang="en-IN"/>
          </a:p>
        </p:txBody>
      </p:sp>
      <p:sp>
        <p:nvSpPr>
          <p:cNvPr id="29" name="AutoShape 5">
            <a:extLst>
              <a:ext uri="{FF2B5EF4-FFF2-40B4-BE49-F238E27FC236}">
                <a16:creationId xmlns:a16="http://schemas.microsoft.com/office/drawing/2014/main" id="{208718DB-4D11-EE24-5B08-2CD83E35C824}"/>
              </a:ext>
            </a:extLst>
          </p:cNvPr>
          <p:cNvSpPr/>
          <p:nvPr/>
        </p:nvSpPr>
        <p:spPr>
          <a:xfrm>
            <a:off x="1028700" y="1475227"/>
            <a:ext cx="10308160"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30" name="TextBox 29">
            <a:extLst>
              <a:ext uri="{FF2B5EF4-FFF2-40B4-BE49-F238E27FC236}">
                <a16:creationId xmlns:a16="http://schemas.microsoft.com/office/drawing/2014/main" id="{15141822-057A-0802-C1F6-7ACEF26CC741}"/>
              </a:ext>
            </a:extLst>
          </p:cNvPr>
          <p:cNvSpPr txBox="1"/>
          <p:nvPr/>
        </p:nvSpPr>
        <p:spPr>
          <a:xfrm>
            <a:off x="1028700" y="705786"/>
            <a:ext cx="8209647" cy="769441"/>
          </a:xfrm>
          <a:prstGeom prst="rect">
            <a:avLst/>
          </a:prstGeom>
        </p:spPr>
        <p:txBody>
          <a:bodyPr lIns="0" tIns="0" rIns="0" bIns="0" rtlCol="0" anchor="t">
            <a:spAutoFit/>
          </a:bodyPr>
          <a:lstStyle/>
          <a:p>
            <a:pPr marL="0" lvl="0" indent="0" algn="l">
              <a:lnSpc>
                <a:spcPts val="6021"/>
              </a:lnSpc>
              <a:spcBef>
                <a:spcPct val="0"/>
              </a:spcBef>
            </a:pPr>
            <a:r>
              <a:rPr lang="en-US" sz="5400">
                <a:solidFill>
                  <a:srgbClr val="FFFFFF"/>
                </a:solidFill>
                <a:latin typeface="Overpass Light"/>
                <a:ea typeface="Overpass Light"/>
                <a:cs typeface="Overpass Light"/>
                <a:sym typeface="Overpass Light"/>
              </a:rPr>
              <a:t>IMPROVEMENTS</a:t>
            </a:r>
          </a:p>
        </p:txBody>
      </p:sp>
    </p:spTree>
    <p:extLst>
      <p:ext uri="{BB962C8B-B14F-4D97-AF65-F5344CB8AC3E}">
        <p14:creationId xmlns:p14="http://schemas.microsoft.com/office/powerpoint/2010/main" val="4070503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7992307" y="4544587"/>
            <a:ext cx="4681548" cy="4154079"/>
            <a:chOff x="0" y="0"/>
            <a:chExt cx="5911851" cy="5538771"/>
          </a:xfrm>
        </p:grpSpPr>
        <p:pic>
          <p:nvPicPr>
            <p:cNvPr id="3" name="Picture 3"/>
            <p:cNvPicPr>
              <a:picLocks noChangeAspect="1"/>
            </p:cNvPicPr>
            <p:nvPr/>
          </p:nvPicPr>
          <p:blipFill>
            <a:blip r:embed="rId2"/>
            <a:srcRect l="20817" r="8025"/>
            <a:stretch>
              <a:fillRect/>
            </a:stretch>
          </p:blipFill>
          <p:spPr>
            <a:xfrm>
              <a:off x="0" y="0"/>
              <a:ext cx="5911851" cy="5538771"/>
            </a:xfrm>
            <a:prstGeom prst="rect">
              <a:avLst/>
            </a:prstGeom>
          </p:spPr>
        </p:pic>
      </p:grpSp>
      <p:grpSp>
        <p:nvGrpSpPr>
          <p:cNvPr id="4" name="Group 4"/>
          <p:cNvGrpSpPr/>
          <p:nvPr/>
        </p:nvGrpSpPr>
        <p:grpSpPr>
          <a:xfrm>
            <a:off x="7963706" y="1100927"/>
            <a:ext cx="4681549" cy="3270351"/>
            <a:chOff x="0" y="0"/>
            <a:chExt cx="5911851" cy="3543873"/>
          </a:xfrm>
        </p:grpSpPr>
        <p:pic>
          <p:nvPicPr>
            <p:cNvPr id="5" name="Picture 5"/>
            <p:cNvPicPr>
              <a:picLocks noChangeAspect="1"/>
            </p:cNvPicPr>
            <p:nvPr/>
          </p:nvPicPr>
          <p:blipFill>
            <a:blip r:embed="rId3"/>
            <a:srcRect t="5041" b="5041"/>
            <a:stretch>
              <a:fillRect/>
            </a:stretch>
          </p:blipFill>
          <p:spPr>
            <a:xfrm>
              <a:off x="0" y="0"/>
              <a:ext cx="5911851" cy="3543873"/>
            </a:xfrm>
            <a:prstGeom prst="rect">
              <a:avLst/>
            </a:prstGeom>
          </p:spPr>
        </p:pic>
      </p:grpSp>
      <p:grpSp>
        <p:nvGrpSpPr>
          <p:cNvPr id="6" name="Group 6"/>
          <p:cNvGrpSpPr/>
          <p:nvPr/>
        </p:nvGrpSpPr>
        <p:grpSpPr>
          <a:xfrm>
            <a:off x="1206630" y="2074128"/>
            <a:ext cx="6576921" cy="6624538"/>
            <a:chOff x="0" y="0"/>
            <a:chExt cx="8423777" cy="6710406"/>
          </a:xfrm>
        </p:grpSpPr>
        <p:pic>
          <p:nvPicPr>
            <p:cNvPr id="7" name="Picture 7"/>
            <p:cNvPicPr>
              <a:picLocks noChangeAspect="1"/>
            </p:cNvPicPr>
            <p:nvPr/>
          </p:nvPicPr>
          <p:blipFill>
            <a:blip r:embed="rId4"/>
            <a:srcRect l="8155" r="8155"/>
            <a:stretch>
              <a:fillRect/>
            </a:stretch>
          </p:blipFill>
          <p:spPr>
            <a:xfrm>
              <a:off x="0" y="0"/>
              <a:ext cx="8423777" cy="6710406"/>
            </a:xfrm>
            <a:prstGeom prst="rect">
              <a:avLst/>
            </a:prstGeom>
          </p:spPr>
        </p:pic>
      </p:grpSp>
      <p:grpSp>
        <p:nvGrpSpPr>
          <p:cNvPr id="8" name="Group 8"/>
          <p:cNvGrpSpPr/>
          <p:nvPr/>
        </p:nvGrpSpPr>
        <p:grpSpPr>
          <a:xfrm>
            <a:off x="12825412" y="1073931"/>
            <a:ext cx="4433888" cy="7624735"/>
            <a:chOff x="0" y="0"/>
            <a:chExt cx="5911851" cy="9716754"/>
          </a:xfrm>
        </p:grpSpPr>
        <p:pic>
          <p:nvPicPr>
            <p:cNvPr id="9" name="Picture 9"/>
            <p:cNvPicPr>
              <a:picLocks noChangeAspect="1"/>
            </p:cNvPicPr>
            <p:nvPr/>
          </p:nvPicPr>
          <p:blipFill>
            <a:blip r:embed="rId5"/>
            <a:srcRect l="4368" r="4368"/>
            <a:stretch>
              <a:fillRect/>
            </a:stretch>
          </p:blipFill>
          <p:spPr>
            <a:xfrm>
              <a:off x="0" y="0"/>
              <a:ext cx="5911851" cy="9716754"/>
            </a:xfrm>
            <a:prstGeom prst="rect">
              <a:avLst/>
            </a:prstGeom>
          </p:spPr>
        </p:pic>
      </p:grpSp>
      <p:sp>
        <p:nvSpPr>
          <p:cNvPr id="10" name="TextBox 10"/>
          <p:cNvSpPr txBox="1"/>
          <p:nvPr/>
        </p:nvSpPr>
        <p:spPr>
          <a:xfrm>
            <a:off x="1206630" y="844557"/>
            <a:ext cx="7156785" cy="1397819"/>
          </a:xfrm>
          <a:prstGeom prst="rect">
            <a:avLst/>
          </a:prstGeom>
        </p:spPr>
        <p:txBody>
          <a:bodyPr wrap="square" lIns="0" tIns="0" rIns="0" bIns="0" rtlCol="0" anchor="t">
            <a:spAutoFit/>
          </a:bodyPr>
          <a:lstStyle/>
          <a:p>
            <a:pPr marL="0" lvl="0" indent="0" algn="l">
              <a:lnSpc>
                <a:spcPts val="10913"/>
              </a:lnSpc>
              <a:spcBef>
                <a:spcPct val="0"/>
              </a:spcBef>
            </a:pPr>
            <a:r>
              <a:rPr lang="en-US" sz="9400" b="1">
                <a:solidFill>
                  <a:srgbClr val="FFFFFF"/>
                </a:solidFill>
                <a:latin typeface="Aptos Black" panose="020B0004020202020204" pitchFamily="34" charset="0"/>
                <a:ea typeface="Overpass Light"/>
                <a:cs typeface="Overpass Light"/>
                <a:sym typeface="Overpass Light"/>
              </a:rPr>
              <a:t>THANK YOU</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2"/>
          <p:cNvSpPr txBox="1"/>
          <p:nvPr/>
        </p:nvSpPr>
        <p:spPr>
          <a:xfrm>
            <a:off x="4225712" y="437947"/>
            <a:ext cx="9836576" cy="1591350"/>
          </a:xfrm>
          <a:prstGeom prst="rect">
            <a:avLst/>
          </a:prstGeom>
        </p:spPr>
        <p:txBody>
          <a:bodyPr lIns="0" tIns="0" rIns="0" bIns="0" rtlCol="0" anchor="t">
            <a:spAutoFit/>
          </a:bodyPr>
          <a:lstStyle/>
          <a:p>
            <a:pPr marL="0" lvl="0" indent="0" algn="ctr">
              <a:lnSpc>
                <a:spcPts val="10913"/>
              </a:lnSpc>
              <a:spcBef>
                <a:spcPct val="0"/>
              </a:spcBef>
            </a:pPr>
            <a:r>
              <a:rPr lang="en-US" sz="8661" u="none" strike="noStrike">
                <a:solidFill>
                  <a:srgbClr val="FFFFFF"/>
                </a:solidFill>
                <a:latin typeface="Overpass Light"/>
                <a:ea typeface="Overpass Light"/>
                <a:cs typeface="Overpass Light"/>
                <a:sym typeface="Overpass Light"/>
              </a:rPr>
              <a:t>RESOURCE PAGE</a:t>
            </a:r>
          </a:p>
        </p:txBody>
      </p:sp>
      <p:sp>
        <p:nvSpPr>
          <p:cNvPr id="3" name="TextBox 3"/>
          <p:cNvSpPr txBox="1"/>
          <p:nvPr/>
        </p:nvSpPr>
        <p:spPr>
          <a:xfrm>
            <a:off x="1219200" y="6998794"/>
            <a:ext cx="3654929" cy="891114"/>
          </a:xfrm>
          <a:prstGeom prst="rect">
            <a:avLst/>
          </a:prstGeom>
        </p:spPr>
        <p:txBody>
          <a:bodyPr lIns="0" tIns="0" rIns="0" bIns="0" rtlCol="0" anchor="t">
            <a:spAutoFit/>
          </a:bodyPr>
          <a:lstStyle/>
          <a:p>
            <a:pPr marL="0" lvl="0" indent="0" algn="l">
              <a:lnSpc>
                <a:spcPts val="6780"/>
              </a:lnSpc>
            </a:pPr>
            <a:r>
              <a:rPr lang="en-US" sz="4060" b="1" u="none" strike="noStrike">
                <a:solidFill>
                  <a:srgbClr val="FFFFFF"/>
                </a:solidFill>
                <a:latin typeface="Overpass Ultra-Bold"/>
                <a:ea typeface="Overpass Ultra-Bold"/>
                <a:cs typeface="Overpass Ultra-Bold"/>
                <a:sym typeface="Overpass Ultra-Bold"/>
              </a:rPr>
              <a:t>COLORS</a:t>
            </a:r>
          </a:p>
        </p:txBody>
      </p:sp>
      <p:sp>
        <p:nvSpPr>
          <p:cNvPr id="4" name="TextBox 4"/>
          <p:cNvSpPr txBox="1"/>
          <p:nvPr/>
        </p:nvSpPr>
        <p:spPr>
          <a:xfrm>
            <a:off x="1219200" y="6330012"/>
            <a:ext cx="4727788" cy="478282"/>
          </a:xfrm>
          <a:prstGeom prst="rect">
            <a:avLst/>
          </a:prstGeom>
        </p:spPr>
        <p:txBody>
          <a:bodyPr lIns="0" tIns="0" rIns="0" bIns="0" rtlCol="0" anchor="t">
            <a:spAutoFit/>
          </a:bodyPr>
          <a:lstStyle/>
          <a:p>
            <a:pPr algn="l">
              <a:lnSpc>
                <a:spcPts val="3673"/>
              </a:lnSpc>
            </a:pPr>
            <a:r>
              <a:rPr lang="en-US" sz="2199">
                <a:solidFill>
                  <a:srgbClr val="FFFFFF"/>
                </a:solidFill>
                <a:latin typeface="Overpass"/>
                <a:ea typeface="Overpass"/>
                <a:cs typeface="Overpass"/>
                <a:sym typeface="Overpass"/>
              </a:rPr>
              <a:t>You can find these fonts online too.</a:t>
            </a:r>
          </a:p>
        </p:txBody>
      </p:sp>
      <p:sp>
        <p:nvSpPr>
          <p:cNvPr id="5" name="TextBox 5"/>
          <p:cNvSpPr txBox="1"/>
          <p:nvPr/>
        </p:nvSpPr>
        <p:spPr>
          <a:xfrm>
            <a:off x="1219200" y="2580799"/>
            <a:ext cx="4055845" cy="935482"/>
          </a:xfrm>
          <a:prstGeom prst="rect">
            <a:avLst/>
          </a:prstGeom>
        </p:spPr>
        <p:txBody>
          <a:bodyPr lIns="0" tIns="0" rIns="0" bIns="0" rtlCol="0" anchor="t">
            <a:spAutoFit/>
          </a:bodyPr>
          <a:lstStyle/>
          <a:p>
            <a:pPr algn="l">
              <a:lnSpc>
                <a:spcPts val="3673"/>
              </a:lnSpc>
            </a:pPr>
            <a:r>
              <a:rPr lang="en-US" sz="2199" b="1" u="none" strike="noStrike">
                <a:solidFill>
                  <a:srgbClr val="FFFFFF"/>
                </a:solidFill>
                <a:latin typeface="Overpass Ultra-Bold"/>
                <a:ea typeface="Overpass Ultra-Bold"/>
                <a:cs typeface="Overpass Ultra-Bold"/>
                <a:sym typeface="Overpass Ultra-Bold"/>
              </a:rPr>
              <a:t>This presentation template uses the following free fonts:</a:t>
            </a:r>
          </a:p>
        </p:txBody>
      </p:sp>
      <p:sp>
        <p:nvSpPr>
          <p:cNvPr id="6" name="TextBox 6"/>
          <p:cNvSpPr txBox="1"/>
          <p:nvPr/>
        </p:nvSpPr>
        <p:spPr>
          <a:xfrm>
            <a:off x="1219200" y="3614885"/>
            <a:ext cx="3143299" cy="478282"/>
          </a:xfrm>
          <a:prstGeom prst="rect">
            <a:avLst/>
          </a:prstGeom>
        </p:spPr>
        <p:txBody>
          <a:bodyPr lIns="0" tIns="0" rIns="0" bIns="0" rtlCol="0" anchor="t">
            <a:spAutoFit/>
          </a:bodyPr>
          <a:lstStyle/>
          <a:p>
            <a:pPr algn="l">
              <a:lnSpc>
                <a:spcPts val="3673"/>
              </a:lnSpc>
            </a:pPr>
            <a:r>
              <a:rPr lang="en-US" sz="2199" b="1">
                <a:solidFill>
                  <a:srgbClr val="FFFFFF"/>
                </a:solidFill>
                <a:latin typeface="Overpass Ultra-Bold"/>
                <a:ea typeface="Overpass Ultra-Bold"/>
                <a:cs typeface="Overpass Ultra-Bold"/>
                <a:sym typeface="Overpass Ultra-Bold"/>
              </a:rPr>
              <a:t>Titles :</a:t>
            </a:r>
          </a:p>
        </p:txBody>
      </p:sp>
      <p:sp>
        <p:nvSpPr>
          <p:cNvPr id="7" name="TextBox 7"/>
          <p:cNvSpPr txBox="1"/>
          <p:nvPr/>
        </p:nvSpPr>
        <p:spPr>
          <a:xfrm>
            <a:off x="1219200" y="4500378"/>
            <a:ext cx="3143299" cy="478282"/>
          </a:xfrm>
          <a:prstGeom prst="rect">
            <a:avLst/>
          </a:prstGeom>
        </p:spPr>
        <p:txBody>
          <a:bodyPr lIns="0" tIns="0" rIns="0" bIns="0" rtlCol="0" anchor="t">
            <a:spAutoFit/>
          </a:bodyPr>
          <a:lstStyle/>
          <a:p>
            <a:pPr marL="0" lvl="1" indent="0" algn="l">
              <a:lnSpc>
                <a:spcPts val="3673"/>
              </a:lnSpc>
            </a:pPr>
            <a:r>
              <a:rPr lang="en-US" sz="2199" b="1" u="none" strike="noStrike">
                <a:solidFill>
                  <a:srgbClr val="FFFFFF"/>
                </a:solidFill>
                <a:latin typeface="Overpass Ultra-Bold"/>
                <a:ea typeface="Overpass Ultra-Bold"/>
                <a:cs typeface="Overpass Ultra-Bold"/>
                <a:sym typeface="Overpass Ultra-Bold"/>
              </a:rPr>
              <a:t>Headers :</a:t>
            </a:r>
          </a:p>
        </p:txBody>
      </p:sp>
      <p:sp>
        <p:nvSpPr>
          <p:cNvPr id="8" name="TextBox 8"/>
          <p:cNvSpPr txBox="1"/>
          <p:nvPr/>
        </p:nvSpPr>
        <p:spPr>
          <a:xfrm>
            <a:off x="1219200" y="5385871"/>
            <a:ext cx="3143299" cy="478282"/>
          </a:xfrm>
          <a:prstGeom prst="rect">
            <a:avLst/>
          </a:prstGeom>
        </p:spPr>
        <p:txBody>
          <a:bodyPr lIns="0" tIns="0" rIns="0" bIns="0" rtlCol="0" anchor="t">
            <a:spAutoFit/>
          </a:bodyPr>
          <a:lstStyle/>
          <a:p>
            <a:pPr marL="0" lvl="1" indent="0" algn="l">
              <a:lnSpc>
                <a:spcPts val="3673"/>
              </a:lnSpc>
            </a:pPr>
            <a:r>
              <a:rPr lang="en-US" sz="2199" b="1" u="none" strike="noStrike">
                <a:solidFill>
                  <a:srgbClr val="FFFFFF"/>
                </a:solidFill>
                <a:latin typeface="Overpass Ultra-Bold"/>
                <a:ea typeface="Overpass Ultra-Bold"/>
                <a:cs typeface="Overpass Ultra-Bold"/>
                <a:sym typeface="Overpass Ultra-Bold"/>
              </a:rPr>
              <a:t>Body Copy :</a:t>
            </a:r>
          </a:p>
        </p:txBody>
      </p:sp>
      <p:sp>
        <p:nvSpPr>
          <p:cNvPr id="9" name="TextBox 9"/>
          <p:cNvSpPr txBox="1"/>
          <p:nvPr/>
        </p:nvSpPr>
        <p:spPr>
          <a:xfrm>
            <a:off x="1219200" y="4020088"/>
            <a:ext cx="3143299" cy="478282"/>
          </a:xfrm>
          <a:prstGeom prst="rect">
            <a:avLst/>
          </a:prstGeom>
        </p:spPr>
        <p:txBody>
          <a:bodyPr lIns="0" tIns="0" rIns="0" bIns="0" rtlCol="0" anchor="t">
            <a:spAutoFit/>
          </a:bodyPr>
          <a:lstStyle/>
          <a:p>
            <a:pPr marL="0" lvl="1" indent="0" algn="l">
              <a:lnSpc>
                <a:spcPts val="3673"/>
              </a:lnSpc>
            </a:pPr>
            <a:r>
              <a:rPr lang="en-US" sz="2199">
                <a:solidFill>
                  <a:srgbClr val="FFFFFF"/>
                </a:solidFill>
                <a:latin typeface="Overpass"/>
                <a:ea typeface="Overpass"/>
                <a:cs typeface="Overpass"/>
                <a:sym typeface="Overpass"/>
              </a:rPr>
              <a:t>Overpass</a:t>
            </a:r>
          </a:p>
        </p:txBody>
      </p:sp>
      <p:sp>
        <p:nvSpPr>
          <p:cNvPr id="10" name="TextBox 10"/>
          <p:cNvSpPr txBox="1"/>
          <p:nvPr/>
        </p:nvSpPr>
        <p:spPr>
          <a:xfrm>
            <a:off x="1219200" y="4905581"/>
            <a:ext cx="3805306" cy="478282"/>
          </a:xfrm>
          <a:prstGeom prst="rect">
            <a:avLst/>
          </a:prstGeom>
        </p:spPr>
        <p:txBody>
          <a:bodyPr lIns="0" tIns="0" rIns="0" bIns="0" rtlCol="0" anchor="t">
            <a:spAutoFit/>
          </a:bodyPr>
          <a:lstStyle/>
          <a:p>
            <a:pPr marL="0" lvl="1" indent="0" algn="l">
              <a:lnSpc>
                <a:spcPts val="3673"/>
              </a:lnSpc>
            </a:pPr>
            <a:r>
              <a:rPr lang="en-US" sz="2199">
                <a:solidFill>
                  <a:srgbClr val="FFFFFF"/>
                </a:solidFill>
                <a:latin typeface="Overpass"/>
                <a:ea typeface="Overpass"/>
                <a:cs typeface="Overpass"/>
                <a:sym typeface="Overpass"/>
              </a:rPr>
              <a:t>Overpass</a:t>
            </a:r>
          </a:p>
        </p:txBody>
      </p:sp>
      <p:sp>
        <p:nvSpPr>
          <p:cNvPr id="11" name="TextBox 11"/>
          <p:cNvSpPr txBox="1"/>
          <p:nvPr/>
        </p:nvSpPr>
        <p:spPr>
          <a:xfrm>
            <a:off x="1219200" y="5791074"/>
            <a:ext cx="4293101" cy="478282"/>
          </a:xfrm>
          <a:prstGeom prst="rect">
            <a:avLst/>
          </a:prstGeom>
        </p:spPr>
        <p:txBody>
          <a:bodyPr lIns="0" tIns="0" rIns="0" bIns="0" rtlCol="0" anchor="t">
            <a:spAutoFit/>
          </a:bodyPr>
          <a:lstStyle/>
          <a:p>
            <a:pPr marL="0" lvl="1" indent="0" algn="l">
              <a:lnSpc>
                <a:spcPts val="3673"/>
              </a:lnSpc>
            </a:pPr>
            <a:r>
              <a:rPr lang="en-US" sz="2199">
                <a:solidFill>
                  <a:srgbClr val="FFFFFF"/>
                </a:solidFill>
                <a:latin typeface="Overpass"/>
                <a:ea typeface="Overpass"/>
                <a:cs typeface="Overpass"/>
                <a:sym typeface="Overpass"/>
              </a:rPr>
              <a:t>Overpass</a:t>
            </a:r>
          </a:p>
        </p:txBody>
      </p:sp>
      <p:grpSp>
        <p:nvGrpSpPr>
          <p:cNvPr id="12" name="Group 12"/>
          <p:cNvGrpSpPr/>
          <p:nvPr/>
        </p:nvGrpSpPr>
        <p:grpSpPr>
          <a:xfrm>
            <a:off x="1431740" y="8206348"/>
            <a:ext cx="508861" cy="5088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B5FE"/>
            </a:solidFill>
            <a:ln cap="sq">
              <a:noFill/>
              <a:prstDash val="solid"/>
              <a:miter/>
            </a:ln>
          </p:spPr>
          <p:txBody>
            <a:bodyPr/>
            <a:lstStyle/>
            <a:p>
              <a:endParaRPr lang="en-IN"/>
            </a:p>
          </p:txBody>
        </p:sp>
        <p:sp>
          <p:nvSpPr>
            <p:cNvPr id="14" name="TextBox 14"/>
            <p:cNvSpPr txBox="1"/>
            <p:nvPr/>
          </p:nvSpPr>
          <p:spPr>
            <a:xfrm>
              <a:off x="76200" y="-9525"/>
              <a:ext cx="660400" cy="746125"/>
            </a:xfrm>
            <a:prstGeom prst="rect">
              <a:avLst/>
            </a:prstGeom>
          </p:spPr>
          <p:txBody>
            <a:bodyPr lIns="40037" tIns="40037" rIns="40037" bIns="40037" rtlCol="0" anchor="ctr"/>
            <a:lstStyle/>
            <a:p>
              <a:pPr marL="0" lvl="0" indent="0" algn="ctr">
                <a:lnSpc>
                  <a:spcPts val="2659"/>
                </a:lnSpc>
                <a:spcBef>
                  <a:spcPct val="0"/>
                </a:spcBef>
              </a:pPr>
              <a:endParaRPr/>
            </a:p>
          </p:txBody>
        </p:sp>
      </p:grpSp>
      <p:grpSp>
        <p:nvGrpSpPr>
          <p:cNvPr id="15" name="Group 15"/>
          <p:cNvGrpSpPr/>
          <p:nvPr/>
        </p:nvGrpSpPr>
        <p:grpSpPr>
          <a:xfrm>
            <a:off x="2867423" y="8206348"/>
            <a:ext cx="508861" cy="50886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2B4A"/>
            </a:solidFill>
            <a:ln w="38100" cap="sq">
              <a:solidFill>
                <a:srgbClr val="FFFFFF"/>
              </a:solidFill>
              <a:prstDash val="solid"/>
              <a:miter/>
            </a:ln>
          </p:spPr>
          <p:txBody>
            <a:bodyPr/>
            <a:lstStyle/>
            <a:p>
              <a:endParaRPr lang="en-IN"/>
            </a:p>
          </p:txBody>
        </p:sp>
        <p:sp>
          <p:nvSpPr>
            <p:cNvPr id="17" name="TextBox 17"/>
            <p:cNvSpPr txBox="1"/>
            <p:nvPr/>
          </p:nvSpPr>
          <p:spPr>
            <a:xfrm>
              <a:off x="76200" y="-9525"/>
              <a:ext cx="660400" cy="746125"/>
            </a:xfrm>
            <a:prstGeom prst="rect">
              <a:avLst/>
            </a:prstGeom>
          </p:spPr>
          <p:txBody>
            <a:bodyPr lIns="40037" tIns="40037" rIns="40037" bIns="40037" rtlCol="0" anchor="ctr"/>
            <a:lstStyle/>
            <a:p>
              <a:pPr marL="0" lvl="0" indent="0" algn="ctr">
                <a:lnSpc>
                  <a:spcPts val="2659"/>
                </a:lnSpc>
                <a:spcBef>
                  <a:spcPct val="0"/>
                </a:spcBef>
              </a:pPr>
              <a:endParaRPr/>
            </a:p>
          </p:txBody>
        </p:sp>
      </p:grpSp>
      <p:sp>
        <p:nvSpPr>
          <p:cNvPr id="18" name="TextBox 18"/>
          <p:cNvSpPr txBox="1"/>
          <p:nvPr/>
        </p:nvSpPr>
        <p:spPr>
          <a:xfrm>
            <a:off x="1028700" y="8720455"/>
            <a:ext cx="1314941" cy="452120"/>
          </a:xfrm>
          <a:prstGeom prst="rect">
            <a:avLst/>
          </a:prstGeom>
        </p:spPr>
        <p:txBody>
          <a:bodyPr lIns="0" tIns="0" rIns="0" bIns="0" rtlCol="0" anchor="t">
            <a:spAutoFit/>
          </a:bodyPr>
          <a:lstStyle/>
          <a:p>
            <a:pPr marL="0" lvl="1" indent="0" algn="ctr">
              <a:lnSpc>
                <a:spcPts val="3340"/>
              </a:lnSpc>
              <a:spcBef>
                <a:spcPct val="0"/>
              </a:spcBef>
            </a:pPr>
            <a:r>
              <a:rPr lang="en-US" sz="2000">
                <a:solidFill>
                  <a:srgbClr val="FFFFFF"/>
                </a:solidFill>
                <a:latin typeface="Overpass"/>
                <a:ea typeface="Overpass"/>
                <a:cs typeface="Overpass"/>
                <a:sym typeface="Overpass"/>
              </a:rPr>
              <a:t>#73B5FE</a:t>
            </a:r>
          </a:p>
        </p:txBody>
      </p:sp>
      <p:sp>
        <p:nvSpPr>
          <p:cNvPr id="19" name="TextBox 19"/>
          <p:cNvSpPr txBox="1"/>
          <p:nvPr/>
        </p:nvSpPr>
        <p:spPr>
          <a:xfrm>
            <a:off x="2464383" y="8720455"/>
            <a:ext cx="1314941" cy="452120"/>
          </a:xfrm>
          <a:prstGeom prst="rect">
            <a:avLst/>
          </a:prstGeom>
        </p:spPr>
        <p:txBody>
          <a:bodyPr lIns="0" tIns="0" rIns="0" bIns="0" rtlCol="0" anchor="t">
            <a:spAutoFit/>
          </a:bodyPr>
          <a:lstStyle/>
          <a:p>
            <a:pPr marL="0" lvl="1" indent="0" algn="ctr">
              <a:lnSpc>
                <a:spcPts val="3340"/>
              </a:lnSpc>
              <a:spcBef>
                <a:spcPct val="0"/>
              </a:spcBef>
            </a:pPr>
            <a:r>
              <a:rPr lang="en-US" sz="2000">
                <a:solidFill>
                  <a:srgbClr val="FFFFFF"/>
                </a:solidFill>
                <a:latin typeface="Overpass"/>
                <a:ea typeface="Overpass"/>
                <a:cs typeface="Overpass"/>
                <a:sym typeface="Overpass"/>
              </a:rPr>
              <a:t>#0C2B4A</a:t>
            </a:r>
          </a:p>
        </p:txBody>
      </p:sp>
      <p:sp>
        <p:nvSpPr>
          <p:cNvPr id="20" name="Freeform 20"/>
          <p:cNvSpPr/>
          <p:nvPr/>
        </p:nvSpPr>
        <p:spPr>
          <a:xfrm>
            <a:off x="9542270" y="2549703"/>
            <a:ext cx="754874" cy="1297440"/>
          </a:xfrm>
          <a:custGeom>
            <a:avLst/>
            <a:gdLst/>
            <a:ahLst/>
            <a:cxnLst/>
            <a:rect l="l" t="t" r="r" b="b"/>
            <a:pathLst>
              <a:path w="754874" h="1297440">
                <a:moveTo>
                  <a:pt x="0" y="0"/>
                </a:moveTo>
                <a:lnTo>
                  <a:pt x="754874" y="0"/>
                </a:lnTo>
                <a:lnTo>
                  <a:pt x="754874" y="1297440"/>
                </a:lnTo>
                <a:lnTo>
                  <a:pt x="0" y="1297440"/>
                </a:lnTo>
                <a:lnTo>
                  <a:pt x="0" y="0"/>
                </a:lnTo>
                <a:close/>
              </a:path>
            </a:pathLst>
          </a:custGeom>
          <a:blipFill>
            <a:blip r:embed="rId2">
              <a:alphaModFix amt="72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Freeform 21"/>
          <p:cNvSpPr/>
          <p:nvPr/>
        </p:nvSpPr>
        <p:spPr>
          <a:xfrm>
            <a:off x="11711762" y="2400772"/>
            <a:ext cx="884667" cy="1595302"/>
          </a:xfrm>
          <a:custGeom>
            <a:avLst/>
            <a:gdLst/>
            <a:ahLst/>
            <a:cxnLst/>
            <a:rect l="l" t="t" r="r" b="b"/>
            <a:pathLst>
              <a:path w="884667" h="1595302">
                <a:moveTo>
                  <a:pt x="0" y="0"/>
                </a:moveTo>
                <a:lnTo>
                  <a:pt x="884668" y="0"/>
                </a:lnTo>
                <a:lnTo>
                  <a:pt x="884668" y="1595302"/>
                </a:lnTo>
                <a:lnTo>
                  <a:pt x="0" y="1595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2" name="Freeform 22"/>
          <p:cNvSpPr/>
          <p:nvPr/>
        </p:nvSpPr>
        <p:spPr>
          <a:xfrm>
            <a:off x="16359386" y="4598462"/>
            <a:ext cx="989146" cy="1244921"/>
          </a:xfrm>
          <a:custGeom>
            <a:avLst/>
            <a:gdLst/>
            <a:ahLst/>
            <a:cxnLst/>
            <a:rect l="l" t="t" r="r" b="b"/>
            <a:pathLst>
              <a:path w="989146" h="1244921">
                <a:moveTo>
                  <a:pt x="0" y="0"/>
                </a:moveTo>
                <a:lnTo>
                  <a:pt x="989147" y="0"/>
                </a:lnTo>
                <a:lnTo>
                  <a:pt x="989147" y="1244921"/>
                </a:lnTo>
                <a:lnTo>
                  <a:pt x="0" y="1244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23"/>
          <p:cNvSpPr/>
          <p:nvPr/>
        </p:nvSpPr>
        <p:spPr>
          <a:xfrm>
            <a:off x="16256028" y="2430690"/>
            <a:ext cx="1195864" cy="1535466"/>
          </a:xfrm>
          <a:custGeom>
            <a:avLst/>
            <a:gdLst/>
            <a:ahLst/>
            <a:cxnLst/>
            <a:rect l="l" t="t" r="r" b="b"/>
            <a:pathLst>
              <a:path w="1195864" h="1535466">
                <a:moveTo>
                  <a:pt x="0" y="0"/>
                </a:moveTo>
                <a:lnTo>
                  <a:pt x="1195864" y="0"/>
                </a:lnTo>
                <a:lnTo>
                  <a:pt x="1195864" y="1535466"/>
                </a:lnTo>
                <a:lnTo>
                  <a:pt x="0" y="1535466"/>
                </a:lnTo>
                <a:lnTo>
                  <a:pt x="0" y="0"/>
                </a:lnTo>
                <a:close/>
              </a:path>
            </a:pathLst>
          </a:custGeom>
          <a:blipFill>
            <a:blip r:embed="rId8">
              <a:extLst>
                <a:ext uri="{96DAC541-7B7A-43D3-8B79-37D633B846F1}">
                  <asvg:svgBlip xmlns:asvg="http://schemas.microsoft.com/office/drawing/2016/SVG/main" r:embed="rId9"/>
                </a:ext>
              </a:extLst>
            </a:blip>
            <a:stretch>
              <a:fillRect b="-8996"/>
            </a:stretch>
          </a:blipFill>
        </p:spPr>
        <p:txBody>
          <a:bodyPr/>
          <a:lstStyle/>
          <a:p>
            <a:endParaRPr lang="en-IN"/>
          </a:p>
        </p:txBody>
      </p:sp>
      <p:sp>
        <p:nvSpPr>
          <p:cNvPr id="24" name="Freeform 24"/>
          <p:cNvSpPr/>
          <p:nvPr/>
        </p:nvSpPr>
        <p:spPr>
          <a:xfrm>
            <a:off x="6737660" y="2632317"/>
            <a:ext cx="1389992" cy="1132212"/>
          </a:xfrm>
          <a:custGeom>
            <a:avLst/>
            <a:gdLst/>
            <a:ahLst/>
            <a:cxnLst/>
            <a:rect l="l" t="t" r="r" b="b"/>
            <a:pathLst>
              <a:path w="1389992" h="1132212">
                <a:moveTo>
                  <a:pt x="0" y="0"/>
                </a:moveTo>
                <a:lnTo>
                  <a:pt x="1389992" y="0"/>
                </a:lnTo>
                <a:lnTo>
                  <a:pt x="1389992" y="1132212"/>
                </a:lnTo>
                <a:lnTo>
                  <a:pt x="0" y="11322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5" name="Freeform 25"/>
          <p:cNvSpPr/>
          <p:nvPr/>
        </p:nvSpPr>
        <p:spPr>
          <a:xfrm flipH="1">
            <a:off x="14011048" y="2549703"/>
            <a:ext cx="830362" cy="1297440"/>
          </a:xfrm>
          <a:custGeom>
            <a:avLst/>
            <a:gdLst/>
            <a:ahLst/>
            <a:cxnLst/>
            <a:rect l="l" t="t" r="r" b="b"/>
            <a:pathLst>
              <a:path w="830362" h="1297440">
                <a:moveTo>
                  <a:pt x="830361" y="0"/>
                </a:moveTo>
                <a:lnTo>
                  <a:pt x="0" y="0"/>
                </a:lnTo>
                <a:lnTo>
                  <a:pt x="0" y="1297440"/>
                </a:lnTo>
                <a:lnTo>
                  <a:pt x="830361" y="1297440"/>
                </a:lnTo>
                <a:lnTo>
                  <a:pt x="830361"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26" name="Freeform 26"/>
          <p:cNvSpPr/>
          <p:nvPr/>
        </p:nvSpPr>
        <p:spPr>
          <a:xfrm>
            <a:off x="6467672" y="4552748"/>
            <a:ext cx="2112046" cy="1336349"/>
          </a:xfrm>
          <a:custGeom>
            <a:avLst/>
            <a:gdLst/>
            <a:ahLst/>
            <a:cxnLst/>
            <a:rect l="l" t="t" r="r" b="b"/>
            <a:pathLst>
              <a:path w="2112046" h="1336349">
                <a:moveTo>
                  <a:pt x="0" y="0"/>
                </a:moveTo>
                <a:lnTo>
                  <a:pt x="2112046" y="0"/>
                </a:lnTo>
                <a:lnTo>
                  <a:pt x="2112046" y="1336349"/>
                </a:lnTo>
                <a:lnTo>
                  <a:pt x="0" y="133634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IN"/>
          </a:p>
        </p:txBody>
      </p:sp>
      <p:sp>
        <p:nvSpPr>
          <p:cNvPr id="27" name="Freeform 27"/>
          <p:cNvSpPr/>
          <p:nvPr/>
        </p:nvSpPr>
        <p:spPr>
          <a:xfrm>
            <a:off x="10023949" y="4518102"/>
            <a:ext cx="1447250" cy="1405641"/>
          </a:xfrm>
          <a:custGeom>
            <a:avLst/>
            <a:gdLst/>
            <a:ahLst/>
            <a:cxnLst/>
            <a:rect l="l" t="t" r="r" b="b"/>
            <a:pathLst>
              <a:path w="1447250" h="1405641">
                <a:moveTo>
                  <a:pt x="0" y="0"/>
                </a:moveTo>
                <a:lnTo>
                  <a:pt x="1447250" y="0"/>
                </a:lnTo>
                <a:lnTo>
                  <a:pt x="1447250" y="1405641"/>
                </a:lnTo>
                <a:lnTo>
                  <a:pt x="0" y="1405641"/>
                </a:lnTo>
                <a:lnTo>
                  <a:pt x="0" y="0"/>
                </a:lnTo>
                <a:close/>
              </a:path>
            </a:pathLst>
          </a:custGeom>
          <a:blipFill>
            <a:blip r:embed="rId16"/>
            <a:stretch>
              <a:fillRect/>
            </a:stretch>
          </a:blipFill>
        </p:spPr>
        <p:txBody>
          <a:bodyPr/>
          <a:lstStyle/>
          <a:p>
            <a:endParaRPr lang="en-IN"/>
          </a:p>
        </p:txBody>
      </p:sp>
      <p:sp>
        <p:nvSpPr>
          <p:cNvPr id="28" name="Freeform 28"/>
          <p:cNvSpPr/>
          <p:nvPr/>
        </p:nvSpPr>
        <p:spPr>
          <a:xfrm>
            <a:off x="12915430" y="4474775"/>
            <a:ext cx="1999725" cy="1492295"/>
          </a:xfrm>
          <a:custGeom>
            <a:avLst/>
            <a:gdLst/>
            <a:ahLst/>
            <a:cxnLst/>
            <a:rect l="l" t="t" r="r" b="b"/>
            <a:pathLst>
              <a:path w="1999725" h="1492295">
                <a:moveTo>
                  <a:pt x="0" y="0"/>
                </a:moveTo>
                <a:lnTo>
                  <a:pt x="1999725" y="0"/>
                </a:lnTo>
                <a:lnTo>
                  <a:pt x="1999725" y="1492295"/>
                </a:lnTo>
                <a:lnTo>
                  <a:pt x="0" y="149229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29" name="Freeform 29"/>
          <p:cNvSpPr/>
          <p:nvPr/>
        </p:nvSpPr>
        <p:spPr>
          <a:xfrm>
            <a:off x="10055413" y="6075998"/>
            <a:ext cx="1892470" cy="1751395"/>
          </a:xfrm>
          <a:custGeom>
            <a:avLst/>
            <a:gdLst/>
            <a:ahLst/>
            <a:cxnLst/>
            <a:rect l="l" t="t" r="r" b="b"/>
            <a:pathLst>
              <a:path w="1892470" h="1751395">
                <a:moveTo>
                  <a:pt x="0" y="0"/>
                </a:moveTo>
                <a:lnTo>
                  <a:pt x="1892470" y="0"/>
                </a:lnTo>
                <a:lnTo>
                  <a:pt x="1892470" y="1751396"/>
                </a:lnTo>
                <a:lnTo>
                  <a:pt x="0" y="1751396"/>
                </a:lnTo>
                <a:lnTo>
                  <a:pt x="0" y="0"/>
                </a:lnTo>
                <a:close/>
              </a:path>
            </a:pathLst>
          </a:custGeom>
          <a:blipFill>
            <a:blip r:embed="rId19">
              <a:alphaModFix amt="39000"/>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30" name="Freeform 30"/>
          <p:cNvSpPr/>
          <p:nvPr/>
        </p:nvSpPr>
        <p:spPr>
          <a:xfrm>
            <a:off x="6305982" y="6013484"/>
            <a:ext cx="2253348" cy="1876424"/>
          </a:xfrm>
          <a:custGeom>
            <a:avLst/>
            <a:gdLst/>
            <a:ahLst/>
            <a:cxnLst/>
            <a:rect l="l" t="t" r="r" b="b"/>
            <a:pathLst>
              <a:path w="2253348" h="1876424">
                <a:moveTo>
                  <a:pt x="0" y="0"/>
                </a:moveTo>
                <a:lnTo>
                  <a:pt x="2253348" y="0"/>
                </a:lnTo>
                <a:lnTo>
                  <a:pt x="2253348" y="1876424"/>
                </a:lnTo>
                <a:lnTo>
                  <a:pt x="0" y="1876424"/>
                </a:lnTo>
                <a:lnTo>
                  <a:pt x="0" y="0"/>
                </a:lnTo>
                <a:close/>
              </a:path>
            </a:pathLst>
          </a:custGeom>
          <a:blipFill>
            <a:blip r:embed="rId21">
              <a:alphaModFix amt="39000"/>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31" name="Freeform 31"/>
          <p:cNvSpPr/>
          <p:nvPr/>
        </p:nvSpPr>
        <p:spPr>
          <a:xfrm>
            <a:off x="13443966" y="6318830"/>
            <a:ext cx="1315978" cy="1265732"/>
          </a:xfrm>
          <a:custGeom>
            <a:avLst/>
            <a:gdLst/>
            <a:ahLst/>
            <a:cxnLst/>
            <a:rect l="l" t="t" r="r" b="b"/>
            <a:pathLst>
              <a:path w="1315978" h="1265732">
                <a:moveTo>
                  <a:pt x="0" y="0"/>
                </a:moveTo>
                <a:lnTo>
                  <a:pt x="1315979" y="0"/>
                </a:lnTo>
                <a:lnTo>
                  <a:pt x="1315979" y="1265732"/>
                </a:lnTo>
                <a:lnTo>
                  <a:pt x="0" y="1265732"/>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32" name="Freeform 32"/>
          <p:cNvSpPr/>
          <p:nvPr/>
        </p:nvSpPr>
        <p:spPr>
          <a:xfrm>
            <a:off x="16256028" y="6401870"/>
            <a:ext cx="1226792" cy="1099652"/>
          </a:xfrm>
          <a:custGeom>
            <a:avLst/>
            <a:gdLst/>
            <a:ahLst/>
            <a:cxnLst/>
            <a:rect l="l" t="t" r="r" b="b"/>
            <a:pathLst>
              <a:path w="1226792" h="1099652">
                <a:moveTo>
                  <a:pt x="0" y="0"/>
                </a:moveTo>
                <a:lnTo>
                  <a:pt x="1226792" y="0"/>
                </a:lnTo>
                <a:lnTo>
                  <a:pt x="1226792" y="1099652"/>
                </a:lnTo>
                <a:lnTo>
                  <a:pt x="0" y="1099652"/>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33" name="Freeform 33"/>
          <p:cNvSpPr/>
          <p:nvPr/>
        </p:nvSpPr>
        <p:spPr>
          <a:xfrm>
            <a:off x="10519902" y="8489142"/>
            <a:ext cx="760807" cy="760807"/>
          </a:xfrm>
          <a:custGeom>
            <a:avLst/>
            <a:gdLst/>
            <a:ahLst/>
            <a:cxnLst/>
            <a:rect l="l" t="t" r="r" b="b"/>
            <a:pathLst>
              <a:path w="760807" h="760807">
                <a:moveTo>
                  <a:pt x="0" y="0"/>
                </a:moveTo>
                <a:lnTo>
                  <a:pt x="760807" y="0"/>
                </a:lnTo>
                <a:lnTo>
                  <a:pt x="760807" y="760807"/>
                </a:lnTo>
                <a:lnTo>
                  <a:pt x="0" y="760807"/>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a:p>
        </p:txBody>
      </p:sp>
      <p:sp>
        <p:nvSpPr>
          <p:cNvPr id="34" name="Freeform 34"/>
          <p:cNvSpPr/>
          <p:nvPr/>
        </p:nvSpPr>
        <p:spPr>
          <a:xfrm>
            <a:off x="8797958" y="8630520"/>
            <a:ext cx="620113" cy="478051"/>
          </a:xfrm>
          <a:custGeom>
            <a:avLst/>
            <a:gdLst/>
            <a:ahLst/>
            <a:cxnLst/>
            <a:rect l="l" t="t" r="r" b="b"/>
            <a:pathLst>
              <a:path w="620113" h="478051">
                <a:moveTo>
                  <a:pt x="0" y="0"/>
                </a:moveTo>
                <a:lnTo>
                  <a:pt x="620113" y="0"/>
                </a:lnTo>
                <a:lnTo>
                  <a:pt x="620113" y="478051"/>
                </a:lnTo>
                <a:lnTo>
                  <a:pt x="0" y="478051"/>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IN"/>
          </a:p>
        </p:txBody>
      </p:sp>
      <p:sp>
        <p:nvSpPr>
          <p:cNvPr id="35" name="Freeform 35"/>
          <p:cNvSpPr/>
          <p:nvPr/>
        </p:nvSpPr>
        <p:spPr>
          <a:xfrm>
            <a:off x="14298386" y="8386654"/>
            <a:ext cx="965784" cy="965784"/>
          </a:xfrm>
          <a:custGeom>
            <a:avLst/>
            <a:gdLst/>
            <a:ahLst/>
            <a:cxnLst/>
            <a:rect l="l" t="t" r="r" b="b"/>
            <a:pathLst>
              <a:path w="965784" h="965784">
                <a:moveTo>
                  <a:pt x="0" y="0"/>
                </a:moveTo>
                <a:lnTo>
                  <a:pt x="965783" y="0"/>
                </a:lnTo>
                <a:lnTo>
                  <a:pt x="965783" y="965783"/>
                </a:lnTo>
                <a:lnTo>
                  <a:pt x="0" y="965783"/>
                </a:lnTo>
                <a:lnTo>
                  <a:pt x="0" y="0"/>
                </a:lnTo>
                <a:close/>
              </a:path>
            </a:pathLst>
          </a:custGeom>
          <a:blipFill>
            <a:blip r:embed="rId31">
              <a:extLst>
                <a:ext uri="{96DAC541-7B7A-43D3-8B79-37D633B846F1}">
                  <asvg:svgBlip xmlns:asvg="http://schemas.microsoft.com/office/drawing/2016/SVG/main" r:embed="rId32"/>
                </a:ext>
              </a:extLst>
            </a:blip>
            <a:stretch>
              <a:fillRect/>
            </a:stretch>
          </a:blipFill>
          <a:ln cap="sq">
            <a:noFill/>
            <a:prstDash val="solid"/>
            <a:miter/>
          </a:ln>
        </p:spPr>
        <p:txBody>
          <a:bodyPr/>
          <a:lstStyle/>
          <a:p>
            <a:endParaRPr lang="en-IN"/>
          </a:p>
        </p:txBody>
      </p:sp>
      <p:sp>
        <p:nvSpPr>
          <p:cNvPr id="36" name="Freeform 36"/>
          <p:cNvSpPr/>
          <p:nvPr/>
        </p:nvSpPr>
        <p:spPr>
          <a:xfrm>
            <a:off x="12382540" y="8455767"/>
            <a:ext cx="814014" cy="827556"/>
          </a:xfrm>
          <a:custGeom>
            <a:avLst/>
            <a:gdLst/>
            <a:ahLst/>
            <a:cxnLst/>
            <a:rect l="l" t="t" r="r" b="b"/>
            <a:pathLst>
              <a:path w="814014" h="827556">
                <a:moveTo>
                  <a:pt x="0" y="0"/>
                </a:moveTo>
                <a:lnTo>
                  <a:pt x="814015" y="0"/>
                </a:lnTo>
                <a:lnTo>
                  <a:pt x="814015" y="827557"/>
                </a:lnTo>
                <a:lnTo>
                  <a:pt x="0" y="827557"/>
                </a:lnTo>
                <a:lnTo>
                  <a:pt x="0" y="0"/>
                </a:lnTo>
                <a:close/>
              </a:path>
            </a:pathLst>
          </a:custGeom>
          <a:blipFill>
            <a:blip r:embed="rId33">
              <a:extLst>
                <a:ext uri="{96DAC541-7B7A-43D3-8B79-37D633B846F1}">
                  <asvg:svgBlip xmlns:asvg="http://schemas.microsoft.com/office/drawing/2016/SVG/main" r:embed="rId34"/>
                </a:ext>
              </a:extLst>
            </a:blip>
            <a:stretch>
              <a:fillRect/>
            </a:stretch>
          </a:blipFill>
          <a:ln cap="sq">
            <a:noFill/>
            <a:prstDash val="solid"/>
            <a:miter/>
          </a:ln>
        </p:spPr>
        <p:txBody>
          <a:bodyPr/>
          <a:lstStyle/>
          <a:p>
            <a:endParaRPr lang="en-IN"/>
          </a:p>
        </p:txBody>
      </p:sp>
      <p:sp>
        <p:nvSpPr>
          <p:cNvPr id="37" name="Freeform 37"/>
          <p:cNvSpPr/>
          <p:nvPr/>
        </p:nvSpPr>
        <p:spPr>
          <a:xfrm>
            <a:off x="6616862" y="8322956"/>
            <a:ext cx="1079265" cy="1093178"/>
          </a:xfrm>
          <a:custGeom>
            <a:avLst/>
            <a:gdLst/>
            <a:ahLst/>
            <a:cxnLst/>
            <a:rect l="l" t="t" r="r" b="b"/>
            <a:pathLst>
              <a:path w="1079265" h="1093178">
                <a:moveTo>
                  <a:pt x="0" y="0"/>
                </a:moveTo>
                <a:lnTo>
                  <a:pt x="1079265" y="0"/>
                </a:lnTo>
                <a:lnTo>
                  <a:pt x="1079265" y="1093179"/>
                </a:lnTo>
                <a:lnTo>
                  <a:pt x="0" y="1093179"/>
                </a:lnTo>
                <a:lnTo>
                  <a:pt x="0" y="0"/>
                </a:lnTo>
                <a:close/>
              </a:path>
            </a:pathLst>
          </a:custGeom>
          <a:blipFill>
            <a:blip r:embed="rId35">
              <a:extLst>
                <a:ext uri="{96DAC541-7B7A-43D3-8B79-37D633B846F1}">
                  <asvg:svgBlip xmlns:asvg="http://schemas.microsoft.com/office/drawing/2016/SVG/main" r:embed="rId36"/>
                </a:ext>
              </a:extLst>
            </a:blip>
            <a:stretch>
              <a:fillRect/>
            </a:stretch>
          </a:blipFill>
          <a:ln cap="sq">
            <a:noFill/>
            <a:prstDash val="solid"/>
            <a:miter/>
          </a:ln>
        </p:spPr>
        <p:txBody>
          <a:bodyPr/>
          <a:lstStyle/>
          <a:p>
            <a:endParaRPr lang="en-IN"/>
          </a:p>
        </p:txBody>
      </p:sp>
      <p:sp>
        <p:nvSpPr>
          <p:cNvPr id="38" name="Freeform 38"/>
          <p:cNvSpPr/>
          <p:nvPr/>
        </p:nvSpPr>
        <p:spPr>
          <a:xfrm>
            <a:off x="16366001" y="8280433"/>
            <a:ext cx="1006847" cy="1178225"/>
          </a:xfrm>
          <a:custGeom>
            <a:avLst/>
            <a:gdLst/>
            <a:ahLst/>
            <a:cxnLst/>
            <a:rect l="l" t="t" r="r" b="b"/>
            <a:pathLst>
              <a:path w="1006847" h="1178225">
                <a:moveTo>
                  <a:pt x="0" y="0"/>
                </a:moveTo>
                <a:lnTo>
                  <a:pt x="1006846" y="0"/>
                </a:lnTo>
                <a:lnTo>
                  <a:pt x="1006846" y="1178225"/>
                </a:lnTo>
                <a:lnTo>
                  <a:pt x="0" y="1178225"/>
                </a:lnTo>
                <a:lnTo>
                  <a:pt x="0" y="0"/>
                </a:lnTo>
                <a:close/>
              </a:path>
            </a:pathLst>
          </a:custGeom>
          <a:blipFill>
            <a:blip r:embed="rId37">
              <a:extLst>
                <a:ext uri="{96DAC541-7B7A-43D3-8B79-37D633B846F1}">
                  <asvg:svgBlip xmlns:asvg="http://schemas.microsoft.com/office/drawing/2016/SVG/main" r:embed="rId38"/>
                </a:ext>
              </a:extLst>
            </a:blip>
            <a:stretch>
              <a:fillRect/>
            </a:stretch>
          </a:blipFill>
          <a:ln cap="sq">
            <a:noFill/>
            <a:prstDash val="solid"/>
            <a:miter/>
          </a:ln>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7B53657A-DD31-4351-1126-390FA9B72A97}"/>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CCEB2403-0585-5EB7-9B6C-06A78F47DD78}"/>
              </a:ext>
            </a:extLst>
          </p:cNvPr>
          <p:cNvSpPr/>
          <p:nvPr/>
        </p:nvSpPr>
        <p:spPr>
          <a:xfrm>
            <a:off x="878623" y="1717632"/>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TextBox 10">
            <a:extLst>
              <a:ext uri="{FF2B5EF4-FFF2-40B4-BE49-F238E27FC236}">
                <a16:creationId xmlns:a16="http://schemas.microsoft.com/office/drawing/2014/main" id="{B49C524E-99C9-2CD9-A825-4F4A6731E7D7}"/>
              </a:ext>
            </a:extLst>
          </p:cNvPr>
          <p:cNvSpPr txBox="1"/>
          <p:nvPr/>
        </p:nvSpPr>
        <p:spPr>
          <a:xfrm>
            <a:off x="878623" y="359761"/>
            <a:ext cx="11957240" cy="1591350"/>
          </a:xfrm>
          <a:prstGeom prst="rect">
            <a:avLst/>
          </a:prstGeom>
        </p:spPr>
        <p:txBody>
          <a:bodyPr lIns="0" tIns="0" rIns="0" bIns="0" rtlCol="0" anchor="t">
            <a:spAutoFit/>
          </a:bodyPr>
          <a:lstStyle/>
          <a:p>
            <a:pPr algn="l">
              <a:lnSpc>
                <a:spcPts val="10913"/>
              </a:lnSpc>
            </a:pPr>
            <a:r>
              <a:rPr lang="en-US" sz="8661">
                <a:solidFill>
                  <a:srgbClr val="FFFFFF"/>
                </a:solidFill>
                <a:latin typeface="Overpass Light"/>
                <a:ea typeface="Overpass Light"/>
                <a:cs typeface="Overpass Light"/>
                <a:sym typeface="Overpass Light"/>
              </a:rPr>
              <a:t>INTRODUCTION</a:t>
            </a:r>
          </a:p>
        </p:txBody>
      </p:sp>
      <p:sp>
        <p:nvSpPr>
          <p:cNvPr id="11" name="TextBox 11">
            <a:extLst>
              <a:ext uri="{FF2B5EF4-FFF2-40B4-BE49-F238E27FC236}">
                <a16:creationId xmlns:a16="http://schemas.microsoft.com/office/drawing/2014/main" id="{52DE5D35-45EF-09D0-0E86-F3B671A88557}"/>
              </a:ext>
            </a:extLst>
          </p:cNvPr>
          <p:cNvSpPr txBox="1"/>
          <p:nvPr/>
        </p:nvSpPr>
        <p:spPr>
          <a:xfrm>
            <a:off x="878623" y="3316321"/>
            <a:ext cx="7574646" cy="3894592"/>
          </a:xfrm>
          <a:prstGeom prst="rect">
            <a:avLst/>
          </a:prstGeom>
        </p:spPr>
        <p:txBody>
          <a:bodyPr wrap="square" lIns="0" tIns="0" rIns="0" bIns="0" rtlCol="0" anchor="t">
            <a:spAutoFit/>
          </a:bodyPr>
          <a:lstStyle/>
          <a:p>
            <a:pPr algn="just">
              <a:lnSpc>
                <a:spcPts val="3360"/>
              </a:lnSpc>
            </a:pPr>
            <a:endParaRPr lang="en-US" sz="2400">
              <a:solidFill>
                <a:srgbClr val="FFFFFF"/>
              </a:solidFill>
              <a:latin typeface="Canva Sans"/>
              <a:ea typeface="Canva Sans"/>
              <a:cs typeface="Canva Sans"/>
              <a:sym typeface="Canva Sans"/>
            </a:endParaRPr>
          </a:p>
          <a:p>
            <a:pPr marL="342900" indent="-342900" algn="just">
              <a:lnSpc>
                <a:spcPts val="3360"/>
              </a:lnSpc>
              <a:buFont typeface="Arial" panose="020B0604020202020204" pitchFamily="34" charset="0"/>
              <a:buChar char="•"/>
            </a:pPr>
            <a:r>
              <a:rPr lang="en-US" sz="2400">
                <a:solidFill>
                  <a:srgbClr val="FFFFFF"/>
                </a:solidFill>
                <a:latin typeface="Canva Sans"/>
                <a:ea typeface="Canva Sans"/>
                <a:cs typeface="Canva Sans"/>
                <a:sym typeface="Canva Sans"/>
              </a:rPr>
              <a:t>Machine Learning (ML) offers promising advancements by analyzing complex clinical data to predict disease likelihood, progression, severity, and treatment outcomes. </a:t>
            </a:r>
          </a:p>
          <a:p>
            <a:pPr marL="342900" indent="-342900" algn="just">
              <a:lnSpc>
                <a:spcPts val="3360"/>
              </a:lnSpc>
              <a:buFont typeface="Arial" panose="020B0604020202020204" pitchFamily="34" charset="0"/>
              <a:buChar char="•"/>
            </a:pPr>
            <a:endParaRPr lang="en-US" sz="2400">
              <a:solidFill>
                <a:srgbClr val="FFFFFF"/>
              </a:solidFill>
              <a:latin typeface="Canva Sans"/>
              <a:ea typeface="Canva Sans"/>
              <a:cs typeface="Canva Sans"/>
              <a:sym typeface="Canva Sans"/>
            </a:endParaRPr>
          </a:p>
          <a:p>
            <a:pPr marL="342900" indent="-342900" algn="just">
              <a:lnSpc>
                <a:spcPts val="3360"/>
              </a:lnSpc>
              <a:buFont typeface="Arial" panose="020B0604020202020204" pitchFamily="34" charset="0"/>
              <a:buChar char="•"/>
            </a:pPr>
            <a:r>
              <a:rPr lang="en-US" sz="2400">
                <a:solidFill>
                  <a:srgbClr val="FFFFFF"/>
                </a:solidFill>
                <a:latin typeface="Canva Sans"/>
                <a:ea typeface="Canva Sans"/>
                <a:cs typeface="Canva Sans"/>
                <a:sym typeface="Canva Sans"/>
              </a:rPr>
              <a:t>This research aims to classify SMA types using ML models based on age, genetic, and locomotory factors.</a:t>
            </a:r>
          </a:p>
        </p:txBody>
      </p:sp>
      <p:pic>
        <p:nvPicPr>
          <p:cNvPr id="3" name="Picture 2">
            <a:extLst>
              <a:ext uri="{FF2B5EF4-FFF2-40B4-BE49-F238E27FC236}">
                <a16:creationId xmlns:a16="http://schemas.microsoft.com/office/drawing/2014/main" id="{3722A92A-50D7-81CB-15A0-D59FD2ACF307}"/>
              </a:ext>
            </a:extLst>
          </p:cNvPr>
          <p:cNvPicPr>
            <a:picLocks noChangeAspect="1"/>
          </p:cNvPicPr>
          <p:nvPr/>
        </p:nvPicPr>
        <p:blipFill>
          <a:blip r:embed="rId2"/>
          <a:stretch>
            <a:fillRect/>
          </a:stretch>
        </p:blipFill>
        <p:spPr>
          <a:xfrm>
            <a:off x="10874142" y="1717632"/>
            <a:ext cx="6878600" cy="7616635"/>
          </a:xfrm>
          <a:prstGeom prst="rect">
            <a:avLst/>
          </a:prstGeom>
        </p:spPr>
      </p:pic>
    </p:spTree>
    <p:extLst>
      <p:ext uri="{BB962C8B-B14F-4D97-AF65-F5344CB8AC3E}">
        <p14:creationId xmlns:p14="http://schemas.microsoft.com/office/powerpoint/2010/main" val="151327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 name="Group 5"/>
          <p:cNvGrpSpPr/>
          <p:nvPr/>
        </p:nvGrpSpPr>
        <p:grpSpPr>
          <a:xfrm>
            <a:off x="1189593" y="2924816"/>
            <a:ext cx="4917958" cy="4674240"/>
            <a:chOff x="0" y="0"/>
            <a:chExt cx="6557277" cy="5033915"/>
          </a:xfrm>
        </p:grpSpPr>
        <p:pic>
          <p:nvPicPr>
            <p:cNvPr id="6" name="Picture 6"/>
            <p:cNvPicPr>
              <a:picLocks noChangeAspect="1"/>
            </p:cNvPicPr>
            <p:nvPr/>
          </p:nvPicPr>
          <p:blipFill>
            <a:blip r:embed="rId2"/>
            <a:srcRect l="13526" r="13526"/>
            <a:stretch>
              <a:fillRect/>
            </a:stretch>
          </p:blipFill>
          <p:spPr>
            <a:xfrm>
              <a:off x="0" y="0"/>
              <a:ext cx="6557277" cy="5033915"/>
            </a:xfrm>
            <a:prstGeom prst="rect">
              <a:avLst/>
            </a:prstGeom>
          </p:spPr>
        </p:pic>
      </p:grpSp>
      <p:grpSp>
        <p:nvGrpSpPr>
          <p:cNvPr id="7" name="Group 7"/>
          <p:cNvGrpSpPr/>
          <p:nvPr/>
        </p:nvGrpSpPr>
        <p:grpSpPr>
          <a:xfrm>
            <a:off x="6936174" y="2924816"/>
            <a:ext cx="4917958" cy="4674235"/>
            <a:chOff x="0" y="0"/>
            <a:chExt cx="6557277" cy="5431337"/>
          </a:xfrm>
        </p:grpSpPr>
        <p:pic>
          <p:nvPicPr>
            <p:cNvPr id="8" name="Picture 8"/>
            <p:cNvPicPr>
              <a:picLocks noChangeAspect="1"/>
            </p:cNvPicPr>
            <p:nvPr/>
          </p:nvPicPr>
          <p:blipFill>
            <a:blip r:embed="rId3"/>
            <a:srcRect t="12042" b="12042"/>
            <a:stretch>
              <a:fillRect/>
            </a:stretch>
          </p:blipFill>
          <p:spPr>
            <a:xfrm>
              <a:off x="0" y="0"/>
              <a:ext cx="6557277" cy="5431337"/>
            </a:xfrm>
            <a:prstGeom prst="rect">
              <a:avLst/>
            </a:prstGeom>
          </p:spPr>
        </p:pic>
      </p:grpSp>
      <p:sp>
        <p:nvSpPr>
          <p:cNvPr id="9" name="AutoShape 9"/>
          <p:cNvSpPr/>
          <p:nvPr/>
        </p:nvSpPr>
        <p:spPr>
          <a:xfrm>
            <a:off x="1211030" y="2687098"/>
            <a:ext cx="4896521"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0" name="AutoShape 10"/>
          <p:cNvSpPr/>
          <p:nvPr/>
        </p:nvSpPr>
        <p:spPr>
          <a:xfrm>
            <a:off x="6957611" y="2687098"/>
            <a:ext cx="4896521"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1" name="AutoShape 11"/>
          <p:cNvSpPr/>
          <p:nvPr/>
        </p:nvSpPr>
        <p:spPr>
          <a:xfrm>
            <a:off x="12237110" y="4905781"/>
            <a:ext cx="4896521"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5" name="TextBox 15"/>
          <p:cNvSpPr txBox="1"/>
          <p:nvPr/>
        </p:nvSpPr>
        <p:spPr>
          <a:xfrm>
            <a:off x="1154083" y="637051"/>
            <a:ext cx="11580609" cy="1311578"/>
          </a:xfrm>
          <a:prstGeom prst="rect">
            <a:avLst/>
          </a:prstGeom>
        </p:spPr>
        <p:txBody>
          <a:bodyPr wrap="square" lIns="0" tIns="0" rIns="0" bIns="0" rtlCol="0" anchor="t">
            <a:spAutoFit/>
          </a:bodyPr>
          <a:lstStyle/>
          <a:p>
            <a:pPr marL="0" lvl="0" indent="0" algn="l">
              <a:lnSpc>
                <a:spcPts val="10913"/>
              </a:lnSpc>
              <a:spcBef>
                <a:spcPct val="0"/>
              </a:spcBef>
            </a:pPr>
            <a:r>
              <a:rPr lang="en-US" sz="8661" u="none" strike="noStrike">
                <a:solidFill>
                  <a:srgbClr val="FFFFFF"/>
                </a:solidFill>
                <a:latin typeface="Overpass Light"/>
                <a:ea typeface="Overpass Light"/>
                <a:cs typeface="Overpass Light"/>
                <a:sym typeface="Overpass Light"/>
              </a:rPr>
              <a:t>DIAGNOSIS OF SMA</a:t>
            </a:r>
          </a:p>
        </p:txBody>
      </p:sp>
      <p:sp>
        <p:nvSpPr>
          <p:cNvPr id="16" name="TextBox 16"/>
          <p:cNvSpPr txBox="1"/>
          <p:nvPr/>
        </p:nvSpPr>
        <p:spPr>
          <a:xfrm>
            <a:off x="1211030" y="8168978"/>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Genetic Testing</a:t>
            </a:r>
          </a:p>
        </p:txBody>
      </p:sp>
      <p:sp>
        <p:nvSpPr>
          <p:cNvPr id="17" name="TextBox 17"/>
          <p:cNvSpPr txBox="1"/>
          <p:nvPr/>
        </p:nvSpPr>
        <p:spPr>
          <a:xfrm>
            <a:off x="6957611" y="8168978"/>
            <a:ext cx="4917958"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Electromyography</a:t>
            </a:r>
          </a:p>
        </p:txBody>
      </p:sp>
      <p:sp>
        <p:nvSpPr>
          <p:cNvPr id="18" name="TextBox 18"/>
          <p:cNvSpPr txBox="1"/>
          <p:nvPr/>
        </p:nvSpPr>
        <p:spPr>
          <a:xfrm>
            <a:off x="12237110" y="8168978"/>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Muscle Biopsy</a:t>
            </a:r>
          </a:p>
        </p:txBody>
      </p:sp>
      <p:grpSp>
        <p:nvGrpSpPr>
          <p:cNvPr id="19" name="Group 19"/>
          <p:cNvGrpSpPr/>
          <p:nvPr/>
        </p:nvGrpSpPr>
        <p:grpSpPr>
          <a:xfrm>
            <a:off x="12241510" y="2924816"/>
            <a:ext cx="4917958" cy="4674229"/>
            <a:chOff x="0" y="0"/>
            <a:chExt cx="6557277" cy="5431337"/>
          </a:xfrm>
        </p:grpSpPr>
        <p:pic>
          <p:nvPicPr>
            <p:cNvPr id="20" name="Picture 20"/>
            <p:cNvPicPr>
              <a:picLocks noChangeAspect="1"/>
            </p:cNvPicPr>
            <p:nvPr/>
          </p:nvPicPr>
          <p:blipFill>
            <a:blip r:embed="rId4"/>
            <a:srcRect t="7320" b="7320"/>
            <a:stretch>
              <a:fillRect/>
            </a:stretch>
          </p:blipFill>
          <p:spPr>
            <a:xfrm>
              <a:off x="0" y="0"/>
              <a:ext cx="6557277" cy="5431337"/>
            </a:xfrm>
            <a:prstGeom prst="rect">
              <a:avLst/>
            </a:prstGeom>
          </p:spPr>
        </p:pic>
      </p:grpSp>
      <p:sp>
        <p:nvSpPr>
          <p:cNvPr id="21" name="Freeform 23">
            <a:extLst>
              <a:ext uri="{FF2B5EF4-FFF2-40B4-BE49-F238E27FC236}">
                <a16:creationId xmlns:a16="http://schemas.microsoft.com/office/drawing/2014/main" id="{2E0C9367-3BAC-F185-07BF-F478A3547E92}"/>
              </a:ext>
            </a:extLst>
          </p:cNvPr>
          <p:cNvSpPr/>
          <p:nvPr/>
        </p:nvSpPr>
        <p:spPr>
          <a:xfrm>
            <a:off x="12503964" y="231553"/>
            <a:ext cx="1195864" cy="1535466"/>
          </a:xfrm>
          <a:custGeom>
            <a:avLst/>
            <a:gdLst/>
            <a:ahLst/>
            <a:cxnLst/>
            <a:rect l="l" t="t" r="r" b="b"/>
            <a:pathLst>
              <a:path w="1195864" h="1535466">
                <a:moveTo>
                  <a:pt x="0" y="0"/>
                </a:moveTo>
                <a:lnTo>
                  <a:pt x="1195864" y="0"/>
                </a:lnTo>
                <a:lnTo>
                  <a:pt x="1195864" y="1535466"/>
                </a:lnTo>
                <a:lnTo>
                  <a:pt x="0" y="1535466"/>
                </a:lnTo>
                <a:lnTo>
                  <a:pt x="0" y="0"/>
                </a:lnTo>
                <a:close/>
              </a:path>
            </a:pathLst>
          </a:custGeom>
          <a:blipFill>
            <a:blip r:embed="rId5">
              <a:extLst>
                <a:ext uri="{96DAC541-7B7A-43D3-8B79-37D633B846F1}">
                  <asvg:svgBlip xmlns:asvg="http://schemas.microsoft.com/office/drawing/2016/SVG/main" r:embed="rId6"/>
                </a:ext>
              </a:extLst>
            </a:blip>
            <a:stretch>
              <a:fillRect b="-8996"/>
            </a:stretch>
          </a:blipFill>
        </p:spPr>
        <p:txBody>
          <a:bodyPr/>
          <a:lstStyle/>
          <a:p>
            <a:endParaRPr lang="en-IN"/>
          </a:p>
        </p:txBody>
      </p:sp>
      <p:sp>
        <p:nvSpPr>
          <p:cNvPr id="22" name="AutoShape 10">
            <a:extLst>
              <a:ext uri="{FF2B5EF4-FFF2-40B4-BE49-F238E27FC236}">
                <a16:creationId xmlns:a16="http://schemas.microsoft.com/office/drawing/2014/main" id="{6C1426B5-1ACC-F64E-18DD-A2550BB97699}"/>
              </a:ext>
            </a:extLst>
          </p:cNvPr>
          <p:cNvSpPr/>
          <p:nvPr/>
        </p:nvSpPr>
        <p:spPr>
          <a:xfrm>
            <a:off x="12241509" y="2687098"/>
            <a:ext cx="4896521"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09907A33-6B9A-40F2-009B-1E4B3628B077}"/>
            </a:ext>
          </a:extLst>
        </p:cNvPr>
        <p:cNvGrpSpPr/>
        <p:nvPr/>
      </p:nvGrpSpPr>
      <p:grpSpPr>
        <a:xfrm>
          <a:off x="0" y="0"/>
          <a:ext cx="0" cy="0"/>
          <a:chOff x="0" y="0"/>
          <a:chExt cx="0" cy="0"/>
        </a:xfrm>
      </p:grpSpPr>
      <p:sp>
        <p:nvSpPr>
          <p:cNvPr id="9" name="AutoShape 9">
            <a:extLst>
              <a:ext uri="{FF2B5EF4-FFF2-40B4-BE49-F238E27FC236}">
                <a16:creationId xmlns:a16="http://schemas.microsoft.com/office/drawing/2014/main" id="{53AA2DD8-FE2B-2A89-D599-9C037EF4C777}"/>
              </a:ext>
            </a:extLst>
          </p:cNvPr>
          <p:cNvSpPr/>
          <p:nvPr/>
        </p:nvSpPr>
        <p:spPr>
          <a:xfrm flipV="1">
            <a:off x="912893" y="3038264"/>
            <a:ext cx="3575020" cy="12438"/>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15" name="TextBox 15">
            <a:extLst>
              <a:ext uri="{FF2B5EF4-FFF2-40B4-BE49-F238E27FC236}">
                <a16:creationId xmlns:a16="http://schemas.microsoft.com/office/drawing/2014/main" id="{908AA9FD-157C-E4FE-ABF1-F10D1080759E}"/>
              </a:ext>
            </a:extLst>
          </p:cNvPr>
          <p:cNvSpPr txBox="1"/>
          <p:nvPr/>
        </p:nvSpPr>
        <p:spPr>
          <a:xfrm>
            <a:off x="1154083" y="637051"/>
            <a:ext cx="11580609" cy="1311578"/>
          </a:xfrm>
          <a:prstGeom prst="rect">
            <a:avLst/>
          </a:prstGeom>
        </p:spPr>
        <p:txBody>
          <a:bodyPr wrap="square" lIns="0" tIns="0" rIns="0" bIns="0" rtlCol="0" anchor="t">
            <a:spAutoFit/>
          </a:bodyPr>
          <a:lstStyle/>
          <a:p>
            <a:pPr marL="0" lvl="0" indent="0" algn="l">
              <a:lnSpc>
                <a:spcPts val="10913"/>
              </a:lnSpc>
              <a:spcBef>
                <a:spcPct val="0"/>
              </a:spcBef>
            </a:pPr>
            <a:r>
              <a:rPr lang="en-US" sz="8661">
                <a:solidFill>
                  <a:srgbClr val="FFFFFF"/>
                </a:solidFill>
                <a:latin typeface="Overpass Light"/>
                <a:ea typeface="Overpass Light"/>
                <a:cs typeface="Overpass Light"/>
                <a:sym typeface="Overpass Light"/>
              </a:rPr>
              <a:t>TYPES</a:t>
            </a:r>
            <a:r>
              <a:rPr lang="en-US" sz="8661" u="none" strike="noStrike">
                <a:solidFill>
                  <a:srgbClr val="FFFFFF"/>
                </a:solidFill>
                <a:latin typeface="Overpass Light"/>
                <a:ea typeface="Overpass Light"/>
                <a:cs typeface="Overpass Light"/>
                <a:sym typeface="Overpass Light"/>
              </a:rPr>
              <a:t> OF SMA</a:t>
            </a:r>
          </a:p>
        </p:txBody>
      </p:sp>
      <p:sp>
        <p:nvSpPr>
          <p:cNvPr id="16" name="TextBox 16">
            <a:extLst>
              <a:ext uri="{FF2B5EF4-FFF2-40B4-BE49-F238E27FC236}">
                <a16:creationId xmlns:a16="http://schemas.microsoft.com/office/drawing/2014/main" id="{D84401E8-2D77-385C-C186-DB7A2899F65D}"/>
              </a:ext>
            </a:extLst>
          </p:cNvPr>
          <p:cNvSpPr txBox="1"/>
          <p:nvPr/>
        </p:nvSpPr>
        <p:spPr>
          <a:xfrm>
            <a:off x="13348605" y="8256798"/>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SMA Type 4</a:t>
            </a:r>
          </a:p>
        </p:txBody>
      </p:sp>
      <p:pic>
        <p:nvPicPr>
          <p:cNvPr id="3" name="Picture 2">
            <a:extLst>
              <a:ext uri="{FF2B5EF4-FFF2-40B4-BE49-F238E27FC236}">
                <a16:creationId xmlns:a16="http://schemas.microsoft.com/office/drawing/2014/main" id="{9911215D-BC88-5306-DC0A-4439EB11ACF3}"/>
              </a:ext>
            </a:extLst>
          </p:cNvPr>
          <p:cNvPicPr>
            <a:picLocks noChangeAspect="1"/>
          </p:cNvPicPr>
          <p:nvPr/>
        </p:nvPicPr>
        <p:blipFill>
          <a:blip r:embed="rId2"/>
          <a:stretch>
            <a:fillRect/>
          </a:stretch>
        </p:blipFill>
        <p:spPr>
          <a:xfrm>
            <a:off x="5373323" y="3323776"/>
            <a:ext cx="3142127" cy="4505691"/>
          </a:xfrm>
          <a:prstGeom prst="rect">
            <a:avLst/>
          </a:prstGeom>
        </p:spPr>
      </p:pic>
      <p:sp>
        <p:nvSpPr>
          <p:cNvPr id="4" name="TextBox 16">
            <a:extLst>
              <a:ext uri="{FF2B5EF4-FFF2-40B4-BE49-F238E27FC236}">
                <a16:creationId xmlns:a16="http://schemas.microsoft.com/office/drawing/2014/main" id="{0B051235-EF19-9154-8ED6-B6E8411E2068}"/>
              </a:ext>
            </a:extLst>
          </p:cNvPr>
          <p:cNvSpPr txBox="1"/>
          <p:nvPr/>
        </p:nvSpPr>
        <p:spPr>
          <a:xfrm>
            <a:off x="4474688" y="8355490"/>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SMA Type 2</a:t>
            </a:r>
          </a:p>
        </p:txBody>
      </p:sp>
      <p:sp>
        <p:nvSpPr>
          <p:cNvPr id="12" name="TextBox 16">
            <a:extLst>
              <a:ext uri="{FF2B5EF4-FFF2-40B4-BE49-F238E27FC236}">
                <a16:creationId xmlns:a16="http://schemas.microsoft.com/office/drawing/2014/main" id="{7677269B-D7E5-AB1F-0ED8-D8833DF33C0D}"/>
              </a:ext>
            </a:extLst>
          </p:cNvPr>
          <p:cNvSpPr txBox="1"/>
          <p:nvPr/>
        </p:nvSpPr>
        <p:spPr>
          <a:xfrm>
            <a:off x="8977326" y="8306144"/>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SMA Type 3</a:t>
            </a:r>
          </a:p>
        </p:txBody>
      </p:sp>
      <p:sp>
        <p:nvSpPr>
          <p:cNvPr id="13" name="TextBox 16">
            <a:extLst>
              <a:ext uri="{FF2B5EF4-FFF2-40B4-BE49-F238E27FC236}">
                <a16:creationId xmlns:a16="http://schemas.microsoft.com/office/drawing/2014/main" id="{15DFEA35-9303-EC62-5EC8-4A5AE877444A}"/>
              </a:ext>
            </a:extLst>
          </p:cNvPr>
          <p:cNvSpPr txBox="1"/>
          <p:nvPr/>
        </p:nvSpPr>
        <p:spPr>
          <a:xfrm>
            <a:off x="0" y="8372109"/>
            <a:ext cx="4939395" cy="406265"/>
          </a:xfrm>
          <a:prstGeom prst="rect">
            <a:avLst/>
          </a:prstGeom>
        </p:spPr>
        <p:txBody>
          <a:bodyPr wrap="square" lIns="0" tIns="0" rIns="0" bIns="0" rtlCol="0" anchor="t">
            <a:spAutoFit/>
          </a:bodyPr>
          <a:lstStyle/>
          <a:p>
            <a:pPr algn="ctr">
              <a:lnSpc>
                <a:spcPts val="3080"/>
              </a:lnSpc>
              <a:spcBef>
                <a:spcPct val="0"/>
              </a:spcBef>
            </a:pPr>
            <a:r>
              <a:rPr lang="en-US" sz="3200" b="1">
                <a:solidFill>
                  <a:srgbClr val="FFFFFF"/>
                </a:solidFill>
                <a:latin typeface="Arial Black" panose="020B0A04020102020204" pitchFamily="34" charset="0"/>
                <a:ea typeface="Overpass Light"/>
                <a:cs typeface="Overpass Light"/>
                <a:sym typeface="Overpass Light"/>
              </a:rPr>
              <a:t>SMA Type 1</a:t>
            </a:r>
          </a:p>
        </p:txBody>
      </p:sp>
      <p:pic>
        <p:nvPicPr>
          <p:cNvPr id="23" name="Picture 22">
            <a:extLst>
              <a:ext uri="{FF2B5EF4-FFF2-40B4-BE49-F238E27FC236}">
                <a16:creationId xmlns:a16="http://schemas.microsoft.com/office/drawing/2014/main" id="{5CC2013D-F0FB-CAC6-8A4E-BB05590BFE22}"/>
              </a:ext>
            </a:extLst>
          </p:cNvPr>
          <p:cNvPicPr>
            <a:picLocks noChangeAspect="1"/>
          </p:cNvPicPr>
          <p:nvPr/>
        </p:nvPicPr>
        <p:blipFill>
          <a:blip r:embed="rId3"/>
          <a:stretch>
            <a:fillRect/>
          </a:stretch>
        </p:blipFill>
        <p:spPr>
          <a:xfrm>
            <a:off x="912893" y="3288863"/>
            <a:ext cx="3142127" cy="4575518"/>
          </a:xfrm>
          <a:prstGeom prst="rect">
            <a:avLst/>
          </a:prstGeom>
        </p:spPr>
      </p:pic>
      <p:sp>
        <p:nvSpPr>
          <p:cNvPr id="24" name="AutoShape 9">
            <a:extLst>
              <a:ext uri="{FF2B5EF4-FFF2-40B4-BE49-F238E27FC236}">
                <a16:creationId xmlns:a16="http://schemas.microsoft.com/office/drawing/2014/main" id="{1CC3121D-8ABF-BFE5-40B2-41A04CDD4937}"/>
              </a:ext>
            </a:extLst>
          </p:cNvPr>
          <p:cNvSpPr/>
          <p:nvPr/>
        </p:nvSpPr>
        <p:spPr>
          <a:xfrm flipV="1">
            <a:off x="5321423" y="3025826"/>
            <a:ext cx="3575020" cy="12438"/>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pic>
        <p:nvPicPr>
          <p:cNvPr id="26" name="Picture 25">
            <a:extLst>
              <a:ext uri="{FF2B5EF4-FFF2-40B4-BE49-F238E27FC236}">
                <a16:creationId xmlns:a16="http://schemas.microsoft.com/office/drawing/2014/main" id="{3A037587-F99A-B42E-10E4-4F7E10BB3C74}"/>
              </a:ext>
            </a:extLst>
          </p:cNvPr>
          <p:cNvPicPr>
            <a:picLocks noChangeAspect="1"/>
          </p:cNvPicPr>
          <p:nvPr/>
        </p:nvPicPr>
        <p:blipFill>
          <a:blip r:embed="rId4"/>
          <a:stretch>
            <a:fillRect/>
          </a:stretch>
        </p:blipFill>
        <p:spPr>
          <a:xfrm>
            <a:off x="14211234" y="3323776"/>
            <a:ext cx="3142127" cy="4575517"/>
          </a:xfrm>
          <a:prstGeom prst="rect">
            <a:avLst/>
          </a:prstGeom>
        </p:spPr>
      </p:pic>
      <p:sp>
        <p:nvSpPr>
          <p:cNvPr id="27" name="AutoShape 9">
            <a:extLst>
              <a:ext uri="{FF2B5EF4-FFF2-40B4-BE49-F238E27FC236}">
                <a16:creationId xmlns:a16="http://schemas.microsoft.com/office/drawing/2014/main" id="{9AC9A93F-6888-D2C4-731C-561FA25F442D}"/>
              </a:ext>
            </a:extLst>
          </p:cNvPr>
          <p:cNvSpPr/>
          <p:nvPr/>
        </p:nvSpPr>
        <p:spPr>
          <a:xfrm flipV="1">
            <a:off x="9773585" y="2988918"/>
            <a:ext cx="3575020" cy="12438"/>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pic>
        <p:nvPicPr>
          <p:cNvPr id="29" name="Picture 28">
            <a:extLst>
              <a:ext uri="{FF2B5EF4-FFF2-40B4-BE49-F238E27FC236}">
                <a16:creationId xmlns:a16="http://schemas.microsoft.com/office/drawing/2014/main" id="{ABEC48DE-7AC7-4C72-3051-66FAF42609D4}"/>
              </a:ext>
            </a:extLst>
          </p:cNvPr>
          <p:cNvPicPr>
            <a:picLocks noChangeAspect="1"/>
          </p:cNvPicPr>
          <p:nvPr/>
        </p:nvPicPr>
        <p:blipFill>
          <a:blip r:embed="rId5"/>
          <a:stretch>
            <a:fillRect/>
          </a:stretch>
        </p:blipFill>
        <p:spPr>
          <a:xfrm>
            <a:off x="9773585" y="3349836"/>
            <a:ext cx="3142127" cy="4523396"/>
          </a:xfrm>
          <a:prstGeom prst="rect">
            <a:avLst/>
          </a:prstGeom>
        </p:spPr>
      </p:pic>
      <p:sp>
        <p:nvSpPr>
          <p:cNvPr id="30" name="AutoShape 9">
            <a:extLst>
              <a:ext uri="{FF2B5EF4-FFF2-40B4-BE49-F238E27FC236}">
                <a16:creationId xmlns:a16="http://schemas.microsoft.com/office/drawing/2014/main" id="{5A05A799-6CEB-0963-7869-08E11C1668BD}"/>
              </a:ext>
            </a:extLst>
          </p:cNvPr>
          <p:cNvSpPr/>
          <p:nvPr/>
        </p:nvSpPr>
        <p:spPr>
          <a:xfrm flipV="1">
            <a:off x="14211234" y="2967007"/>
            <a:ext cx="3575020" cy="12438"/>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253278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7A08CA18-1627-AFFF-9092-1D28B031B4ED}"/>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9E64EAE9-8FF2-E46A-F5A8-CE2FB4018280}"/>
              </a:ext>
            </a:extLst>
          </p:cNvPr>
          <p:cNvSpPr txBox="1"/>
          <p:nvPr/>
        </p:nvSpPr>
        <p:spPr>
          <a:xfrm>
            <a:off x="981307" y="480935"/>
            <a:ext cx="15818073" cy="1267142"/>
          </a:xfrm>
          <a:prstGeom prst="rect">
            <a:avLst/>
          </a:prstGeom>
        </p:spPr>
        <p:txBody>
          <a:bodyPr wrap="square" lIns="0" tIns="0" rIns="0" bIns="0" rtlCol="0" anchor="t">
            <a:spAutoFit/>
          </a:bodyPr>
          <a:lstStyle/>
          <a:p>
            <a:pPr marL="0" lvl="0" indent="0" algn="l">
              <a:lnSpc>
                <a:spcPts val="10913"/>
              </a:lnSpc>
              <a:spcBef>
                <a:spcPct val="0"/>
              </a:spcBef>
            </a:pPr>
            <a:r>
              <a:rPr lang="en-US" sz="7200" u="none" strike="noStrike">
                <a:solidFill>
                  <a:srgbClr val="FFFFFF"/>
                </a:solidFill>
                <a:latin typeface="Overpass Light"/>
                <a:ea typeface="Overpass Light"/>
                <a:cs typeface="Overpass Light"/>
                <a:sym typeface="Overpass Light"/>
              </a:rPr>
              <a:t>SURVIVOR MOTOR NEURON </a:t>
            </a:r>
          </a:p>
        </p:txBody>
      </p:sp>
      <p:sp>
        <p:nvSpPr>
          <p:cNvPr id="2" name="Rectangle 1">
            <a:extLst>
              <a:ext uri="{FF2B5EF4-FFF2-40B4-BE49-F238E27FC236}">
                <a16:creationId xmlns:a16="http://schemas.microsoft.com/office/drawing/2014/main" id="{1672958B-7FFB-AA10-0AD0-EBABD0636D98}"/>
              </a:ext>
            </a:extLst>
          </p:cNvPr>
          <p:cNvSpPr/>
          <p:nvPr/>
        </p:nvSpPr>
        <p:spPr>
          <a:xfrm>
            <a:off x="9968262" y="2093546"/>
            <a:ext cx="7962899" cy="771251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How Gene Therapy Works | ZOLGENSMA® (onasemnogene abeparvovec-xioi)">
            <a:extLst>
              <a:ext uri="{FF2B5EF4-FFF2-40B4-BE49-F238E27FC236}">
                <a16:creationId xmlns:a16="http://schemas.microsoft.com/office/drawing/2014/main" id="{0F3A596E-3569-42CF-7EC6-7FBB73AF7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61" y="2093545"/>
            <a:ext cx="7962900" cy="77125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6">
            <a:extLst>
              <a:ext uri="{FF2B5EF4-FFF2-40B4-BE49-F238E27FC236}">
                <a16:creationId xmlns:a16="http://schemas.microsoft.com/office/drawing/2014/main" id="{CD3669EF-AB2D-C96E-64D1-40E35A9C0B9F}"/>
              </a:ext>
            </a:extLst>
          </p:cNvPr>
          <p:cNvSpPr txBox="1"/>
          <p:nvPr/>
        </p:nvSpPr>
        <p:spPr>
          <a:xfrm>
            <a:off x="981307" y="5143500"/>
            <a:ext cx="4939395" cy="1201355"/>
          </a:xfrm>
          <a:prstGeom prst="rect">
            <a:avLst/>
          </a:prstGeom>
        </p:spPr>
        <p:txBody>
          <a:bodyPr wrap="square" lIns="0" tIns="0" rIns="0" bIns="0" rtlCol="0" anchor="t">
            <a:spAutoFit/>
          </a:bodyPr>
          <a:lstStyle/>
          <a:p>
            <a:pPr marL="457200" indent="-457200" algn="ctr">
              <a:lnSpc>
                <a:spcPts val="3080"/>
              </a:lnSpc>
              <a:spcBef>
                <a:spcPct val="0"/>
              </a:spcBef>
              <a:buFont typeface="Arial" panose="020B0604020202020204" pitchFamily="34" charset="0"/>
              <a:buChar char="•"/>
            </a:pPr>
            <a:r>
              <a:rPr lang="en-US" sz="3200" b="1">
                <a:solidFill>
                  <a:srgbClr val="FFFFFF"/>
                </a:solidFill>
                <a:latin typeface="Arial Black" panose="020B0A04020102020204" pitchFamily="34" charset="0"/>
                <a:ea typeface="Overpass Light"/>
                <a:cs typeface="Overpass Light"/>
                <a:sym typeface="Overpass Light"/>
              </a:rPr>
              <a:t>SMN 1</a:t>
            </a:r>
          </a:p>
          <a:p>
            <a:pPr marL="457200" indent="-457200" algn="ctr">
              <a:lnSpc>
                <a:spcPts val="3080"/>
              </a:lnSpc>
              <a:spcBef>
                <a:spcPct val="0"/>
              </a:spcBef>
              <a:buFont typeface="Arial" panose="020B0604020202020204" pitchFamily="34" charset="0"/>
              <a:buChar char="•"/>
            </a:pPr>
            <a:endParaRPr lang="en-US" sz="3200" b="1">
              <a:solidFill>
                <a:srgbClr val="FFFFFF"/>
              </a:solidFill>
              <a:latin typeface="Arial Black" panose="020B0A04020102020204" pitchFamily="34" charset="0"/>
              <a:ea typeface="Overpass Light"/>
              <a:cs typeface="Overpass Light"/>
              <a:sym typeface="Overpass Light"/>
            </a:endParaRPr>
          </a:p>
          <a:p>
            <a:pPr marL="457200" indent="-457200" algn="ctr">
              <a:lnSpc>
                <a:spcPts val="3080"/>
              </a:lnSpc>
              <a:spcBef>
                <a:spcPct val="0"/>
              </a:spcBef>
              <a:buFont typeface="Arial" panose="020B0604020202020204" pitchFamily="34" charset="0"/>
              <a:buChar char="•"/>
            </a:pPr>
            <a:r>
              <a:rPr lang="en-US" sz="3200" b="1">
                <a:solidFill>
                  <a:srgbClr val="FFFFFF"/>
                </a:solidFill>
                <a:latin typeface="Arial Black" panose="020B0A04020102020204" pitchFamily="34" charset="0"/>
                <a:ea typeface="Overpass Light"/>
                <a:cs typeface="Overpass Light"/>
                <a:sym typeface="Overpass Light"/>
              </a:rPr>
              <a:t>SMN 2</a:t>
            </a:r>
          </a:p>
        </p:txBody>
      </p:sp>
      <p:sp>
        <p:nvSpPr>
          <p:cNvPr id="6" name="AutoShape 9">
            <a:extLst>
              <a:ext uri="{FF2B5EF4-FFF2-40B4-BE49-F238E27FC236}">
                <a16:creationId xmlns:a16="http://schemas.microsoft.com/office/drawing/2014/main" id="{A398DD0B-8D6F-AB8B-2D90-1C709C6B7B53}"/>
              </a:ext>
            </a:extLst>
          </p:cNvPr>
          <p:cNvSpPr/>
          <p:nvPr/>
        </p:nvSpPr>
        <p:spPr>
          <a:xfrm flipV="1">
            <a:off x="981306" y="1748076"/>
            <a:ext cx="7961971" cy="56873"/>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38784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E6297">
                <a:alpha val="100000"/>
              </a:srgbClr>
            </a:gs>
            <a:gs pos="50000">
              <a:srgbClr val="184471">
                <a:alpha val="100000"/>
              </a:srgbClr>
            </a:gs>
            <a:gs pos="100000">
              <a:srgbClr val="061627">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5504453" y="0"/>
            <a:ext cx="3737374" cy="3112213"/>
          </a:xfrm>
          <a:custGeom>
            <a:avLst/>
            <a:gdLst/>
            <a:ahLst/>
            <a:cxnLst/>
            <a:rect l="l" t="t" r="r" b="b"/>
            <a:pathLst>
              <a:path w="3737374" h="3112213">
                <a:moveTo>
                  <a:pt x="0" y="0"/>
                </a:moveTo>
                <a:lnTo>
                  <a:pt x="3737374" y="0"/>
                </a:lnTo>
                <a:lnTo>
                  <a:pt x="3737374" y="3112213"/>
                </a:lnTo>
                <a:lnTo>
                  <a:pt x="0" y="3112213"/>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3289619535"/>
              </p:ext>
            </p:extLst>
          </p:nvPr>
        </p:nvGraphicFramePr>
        <p:xfrm>
          <a:off x="686621" y="1243323"/>
          <a:ext cx="16914758" cy="8658744"/>
        </p:xfrm>
        <a:graphic>
          <a:graphicData uri="http://schemas.openxmlformats.org/drawingml/2006/table">
            <a:tbl>
              <a:tblPr/>
              <a:tblGrid>
                <a:gridCol w="2729571">
                  <a:extLst>
                    <a:ext uri="{9D8B030D-6E8A-4147-A177-3AD203B41FA5}">
                      <a16:colId xmlns:a16="http://schemas.microsoft.com/office/drawing/2014/main" val="20000"/>
                    </a:ext>
                  </a:extLst>
                </a:gridCol>
                <a:gridCol w="3185330">
                  <a:extLst>
                    <a:ext uri="{9D8B030D-6E8A-4147-A177-3AD203B41FA5}">
                      <a16:colId xmlns:a16="http://schemas.microsoft.com/office/drawing/2014/main" val="20001"/>
                    </a:ext>
                  </a:extLst>
                </a:gridCol>
                <a:gridCol w="3256156">
                  <a:extLst>
                    <a:ext uri="{9D8B030D-6E8A-4147-A177-3AD203B41FA5}">
                      <a16:colId xmlns:a16="http://schemas.microsoft.com/office/drawing/2014/main" val="20002"/>
                    </a:ext>
                  </a:extLst>
                </a:gridCol>
                <a:gridCol w="7743701">
                  <a:extLst>
                    <a:ext uri="{9D8B030D-6E8A-4147-A177-3AD203B41FA5}">
                      <a16:colId xmlns:a16="http://schemas.microsoft.com/office/drawing/2014/main" val="20003"/>
                    </a:ext>
                  </a:extLst>
                </a:gridCol>
              </a:tblGrid>
              <a:tr h="896692">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Sources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Objectives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Methodology</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2400" b="1"/>
                    </a:p>
                    <a:p>
                      <a:pPr algn="l">
                        <a:lnSpc>
                          <a:spcPts val="2099"/>
                        </a:lnSpc>
                      </a:pPr>
                      <a:r>
                        <a:rPr lang="en-US" sz="2400" b="1">
                          <a:solidFill>
                            <a:srgbClr val="FFFFFF"/>
                          </a:solidFill>
                          <a:latin typeface="Overpass"/>
                          <a:ea typeface="Overpass"/>
                          <a:cs typeface="Overpass"/>
                          <a:sym typeface="Overpass"/>
                        </a:rPr>
                        <a:t>  Findings</a:t>
                      </a:r>
                    </a:p>
                    <a:p>
                      <a:pPr algn="l">
                        <a:lnSpc>
                          <a:spcPts val="2099"/>
                        </a:lnSpc>
                      </a:pPr>
                      <a:r>
                        <a:rPr lang="en-US" sz="2400" b="1">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102809">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Nishio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examine the historical evolution and</a:t>
                      </a:r>
                    </a:p>
                    <a:p>
                      <a:pPr algn="l">
                        <a:lnSpc>
                          <a:spcPts val="2099"/>
                        </a:lnSpc>
                      </a:pPr>
                      <a:r>
                        <a:rPr lang="en-US" sz="1800">
                          <a:solidFill>
                            <a:srgbClr val="FFFFFF"/>
                          </a:solidFill>
                          <a:latin typeface="Overpass"/>
                          <a:ea typeface="Overpass"/>
                          <a:cs typeface="Overpass"/>
                          <a:sym typeface="Overpass"/>
                        </a:rPr>
                        <a:t>  advancements in SMA diagnosis and treatment.</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Comprehensive review of past techniques,</a:t>
                      </a:r>
                    </a:p>
                    <a:p>
                      <a:pPr algn="l">
                        <a:lnSpc>
                          <a:spcPts val="2099"/>
                        </a:lnSpc>
                      </a:pPr>
                      <a:r>
                        <a:rPr lang="en-US" sz="1800">
                          <a:solidFill>
                            <a:srgbClr val="FFFFFF"/>
                          </a:solidFill>
                          <a:latin typeface="Overpass"/>
                          <a:ea typeface="Overpass"/>
                          <a:cs typeface="Overpass"/>
                          <a:sym typeface="Overpass"/>
                        </a:rPr>
                        <a:t>  recent innovations, and future trends.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Advancements in genetic and molecular</a:t>
                      </a:r>
                    </a:p>
                    <a:p>
                      <a:pPr algn="l">
                        <a:lnSpc>
                          <a:spcPts val="2099"/>
                        </a:lnSpc>
                      </a:pPr>
                      <a:r>
                        <a:rPr lang="en-US" sz="1800">
                          <a:solidFill>
                            <a:srgbClr val="FFFFFF"/>
                          </a:solidFill>
                          <a:latin typeface="Overpass"/>
                          <a:ea typeface="Overpass"/>
                          <a:cs typeface="Overpass"/>
                          <a:sym typeface="Overpass"/>
                        </a:rPr>
                        <a:t>  diagnostics have significantly reshaped SMA management.</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03605">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Pankaj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identify latest treatment strategies</a:t>
                      </a:r>
                    </a:p>
                    <a:p>
                      <a:pPr algn="l">
                        <a:lnSpc>
                          <a:spcPts val="2099"/>
                        </a:lnSpc>
                      </a:pPr>
                      <a:r>
                        <a:rPr lang="en-US" sz="1800">
                          <a:solidFill>
                            <a:srgbClr val="FFFFFF"/>
                          </a:solidFill>
                          <a:latin typeface="Overpass"/>
                          <a:ea typeface="Overpass"/>
                          <a:cs typeface="Overpass"/>
                          <a:sym typeface="Overpass"/>
                        </a:rPr>
                        <a:t>  and persisting challenges in SMA care.</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Review of therapeutic advancements in</a:t>
                      </a:r>
                    </a:p>
                    <a:p>
                      <a:pPr algn="l">
                        <a:lnSpc>
                          <a:spcPts val="2099"/>
                        </a:lnSpc>
                      </a:pPr>
                      <a:r>
                        <a:rPr lang="en-US" sz="1800">
                          <a:solidFill>
                            <a:srgbClr val="FFFFFF"/>
                          </a:solidFill>
                          <a:latin typeface="Overpass"/>
                          <a:ea typeface="Overpass"/>
                          <a:cs typeface="Overpass"/>
                          <a:sym typeface="Overpass"/>
                        </a:rPr>
                        <a:t>  SMA.</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Highlighted breakthroughs in treatment</a:t>
                      </a:r>
                    </a:p>
                    <a:p>
                      <a:pPr algn="l">
                        <a:lnSpc>
                          <a:spcPts val="2099"/>
                        </a:lnSpc>
                      </a:pPr>
                      <a:r>
                        <a:rPr lang="en-US" sz="1800">
                          <a:solidFill>
                            <a:srgbClr val="FFFFFF"/>
                          </a:solidFill>
                          <a:latin typeface="Overpass"/>
                          <a:ea typeface="Overpass"/>
                          <a:cs typeface="Overpass"/>
                          <a:sym typeface="Overpass"/>
                        </a:rPr>
                        <a:t>  but emphasized ongoing challenges in effective care delivery.</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03605">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Haque &amp; Yokota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explore gene-targeting therapies for</a:t>
                      </a:r>
                    </a:p>
                    <a:p>
                      <a:pPr algn="l">
                        <a:lnSpc>
                          <a:spcPts val="2099"/>
                        </a:lnSpc>
                      </a:pPr>
                      <a:r>
                        <a:rPr lang="en-US" sz="1800">
                          <a:solidFill>
                            <a:srgbClr val="FFFFFF"/>
                          </a:solidFill>
                          <a:latin typeface="Overpass"/>
                          <a:ea typeface="Overpass"/>
                          <a:cs typeface="Overpass"/>
                          <a:sym typeface="Overpass"/>
                        </a:rPr>
                        <a:t>  SMA and their clinical potential.</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Analysis of gene-replacement (SMN1) and</a:t>
                      </a:r>
                    </a:p>
                    <a:p>
                      <a:pPr algn="l">
                        <a:lnSpc>
                          <a:spcPts val="2099"/>
                        </a:lnSpc>
                      </a:pPr>
                      <a:r>
                        <a:rPr lang="en-US" sz="1800">
                          <a:solidFill>
                            <a:srgbClr val="FFFFFF"/>
                          </a:solidFill>
                          <a:latin typeface="Overpass"/>
                          <a:ea typeface="Overpass"/>
                          <a:cs typeface="Overpass"/>
                          <a:sym typeface="Overpass"/>
                        </a:rPr>
                        <a:t>  gene-modulation (SMN2) therapies.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Demonstrated the promise of</a:t>
                      </a:r>
                    </a:p>
                    <a:p>
                      <a:pPr algn="l">
                        <a:lnSpc>
                          <a:spcPts val="2099"/>
                        </a:lnSpc>
                      </a:pPr>
                      <a:r>
                        <a:rPr lang="en-US" sz="1800">
                          <a:solidFill>
                            <a:srgbClr val="FFFFFF"/>
                          </a:solidFill>
                          <a:latin typeface="Overpass"/>
                          <a:ea typeface="Overpass"/>
                          <a:cs typeface="Overpass"/>
                          <a:sym typeface="Overpass"/>
                        </a:rPr>
                        <a:t>  gene-targeting interventions but noted challenges in clinical applications.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651877">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Lipnick et al. (2024)</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To investigate SMA’s broader impact on</a:t>
                      </a:r>
                    </a:p>
                    <a:p>
                      <a:pPr algn="l">
                        <a:lnSpc>
                          <a:spcPts val="2099"/>
                        </a:lnSpc>
                      </a:pPr>
                      <a:r>
                        <a:rPr lang="en-US" sz="1800">
                          <a:solidFill>
                            <a:srgbClr val="FFFFFF"/>
                          </a:solidFill>
                          <a:latin typeface="Overpass"/>
                          <a:ea typeface="Overpass"/>
                          <a:cs typeface="Overpass"/>
                          <a:sym typeface="Overpass"/>
                        </a:rPr>
                        <a:t>  patients and healthcare systems.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Utilization of insurance claims data for</a:t>
                      </a:r>
                    </a:p>
                    <a:p>
                      <a:pPr algn="l">
                        <a:lnSpc>
                          <a:spcPts val="2099"/>
                        </a:lnSpc>
                      </a:pPr>
                      <a:r>
                        <a:rPr lang="en-US" sz="1800">
                          <a:solidFill>
                            <a:srgbClr val="FFFFFF"/>
                          </a:solidFill>
                          <a:latin typeface="Overpass"/>
                          <a:ea typeface="Overpass"/>
                          <a:cs typeface="Overpass"/>
                          <a:sym typeface="Overpass"/>
                        </a:rPr>
                        <a:t>  systemic analysis.</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099"/>
                        </a:lnSpc>
                        <a:defRPr/>
                      </a:pPr>
                      <a:endParaRPr lang="en-US" sz="1800"/>
                    </a:p>
                    <a:p>
                      <a:pPr algn="l">
                        <a:lnSpc>
                          <a:spcPts val="2099"/>
                        </a:lnSpc>
                      </a:pPr>
                      <a:r>
                        <a:rPr lang="en-US" sz="1800">
                          <a:solidFill>
                            <a:srgbClr val="FFFFFF"/>
                          </a:solidFill>
                          <a:latin typeface="Overpass"/>
                          <a:ea typeface="Overpass"/>
                          <a:cs typeface="Overpass"/>
                          <a:sym typeface="Overpass"/>
                        </a:rPr>
                        <a:t>  Revealed the systemic burden of SMA,</a:t>
                      </a:r>
                    </a:p>
                    <a:p>
                      <a:pPr algn="l">
                        <a:lnSpc>
                          <a:spcPts val="2099"/>
                        </a:lnSpc>
                      </a:pPr>
                      <a:r>
                        <a:rPr lang="en-US" sz="1800">
                          <a:solidFill>
                            <a:srgbClr val="FFFFFF"/>
                          </a:solidFill>
                          <a:latin typeface="Overpass"/>
                          <a:ea typeface="Overpass"/>
                          <a:cs typeface="Overpass"/>
                          <a:sym typeface="Overpass"/>
                        </a:rPr>
                        <a:t>  extending beyond motor neuron degeneration.</a:t>
                      </a:r>
                    </a:p>
                    <a:p>
                      <a:pPr algn="l">
                        <a:lnSpc>
                          <a:spcPts val="2099"/>
                        </a:lnSpc>
                      </a:pPr>
                      <a:r>
                        <a:rPr lang="en-US" sz="1800">
                          <a:solidFill>
                            <a:srgbClr val="FFFFFF"/>
                          </a:solidFill>
                          <a:latin typeface="Overpass"/>
                          <a:ea typeface="Overpass"/>
                          <a:cs typeface="Overpass"/>
                          <a:sym typeface="Overpass"/>
                        </a:rPr>
                        <a:t>  </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AutoShape 8">
            <a:extLst>
              <a:ext uri="{FF2B5EF4-FFF2-40B4-BE49-F238E27FC236}">
                <a16:creationId xmlns:a16="http://schemas.microsoft.com/office/drawing/2014/main" id="{7E39B956-B229-9B40-D3FC-1EBA07638107}"/>
              </a:ext>
            </a:extLst>
          </p:cNvPr>
          <p:cNvSpPr/>
          <p:nvPr/>
        </p:nvSpPr>
        <p:spPr>
          <a:xfrm>
            <a:off x="1318143" y="1142178"/>
            <a:ext cx="5031172" cy="0"/>
          </a:xfrm>
          <a:prstGeom prst="line">
            <a:avLst/>
          </a:prstGeom>
          <a:ln w="38100" cap="flat">
            <a:gradFill>
              <a:gsLst>
                <a:gs pos="0">
                  <a:srgbClr val="73B5FE">
                    <a:alpha val="100000"/>
                  </a:srgbClr>
                </a:gs>
                <a:gs pos="50000">
                  <a:srgbClr val="C9E3FF">
                    <a:alpha val="100000"/>
                  </a:srgbClr>
                </a:gs>
                <a:gs pos="100000">
                  <a:srgbClr val="215182">
                    <a:alpha val="100000"/>
                  </a:srgbClr>
                </a:gs>
              </a:gsLst>
              <a:lin ang="0"/>
            </a:gradFill>
            <a:prstDash val="solid"/>
            <a:headEnd type="none" w="sm" len="sm"/>
            <a:tailEnd type="none" w="sm" len="sm"/>
          </a:ln>
        </p:spPr>
        <p:txBody>
          <a:bodyPr/>
          <a:lstStyle/>
          <a:p>
            <a:endParaRPr lang="en-IN"/>
          </a:p>
        </p:txBody>
      </p:sp>
      <p:sp>
        <p:nvSpPr>
          <p:cNvPr id="6" name="TextBox 14">
            <a:extLst>
              <a:ext uri="{FF2B5EF4-FFF2-40B4-BE49-F238E27FC236}">
                <a16:creationId xmlns:a16="http://schemas.microsoft.com/office/drawing/2014/main" id="{4F8CCA70-A552-1550-2D8A-82962FDBED3C}"/>
              </a:ext>
            </a:extLst>
          </p:cNvPr>
          <p:cNvSpPr txBox="1"/>
          <p:nvPr/>
        </p:nvSpPr>
        <p:spPr>
          <a:xfrm>
            <a:off x="1318143" y="-107683"/>
            <a:ext cx="8695652" cy="1230722"/>
          </a:xfrm>
          <a:prstGeom prst="rect">
            <a:avLst/>
          </a:prstGeom>
        </p:spPr>
        <p:txBody>
          <a:bodyPr wrap="square" lIns="0" tIns="0" rIns="0" bIns="0" rtlCol="0" anchor="t">
            <a:spAutoFit/>
          </a:bodyPr>
          <a:lstStyle/>
          <a:p>
            <a:pPr algn="l">
              <a:lnSpc>
                <a:spcPts val="10913"/>
              </a:lnSpc>
            </a:pPr>
            <a:r>
              <a:rPr lang="en-US" sz="6000">
                <a:solidFill>
                  <a:srgbClr val="FFFFFF"/>
                </a:solidFill>
                <a:latin typeface="Overpass Light"/>
                <a:ea typeface="Overpass Light"/>
                <a:cs typeface="Overpass Light"/>
                <a:sym typeface="Overpass Light"/>
              </a:rPr>
              <a:t>LITERATURE 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7e0e80f-c7a8-458c-b1d3-83f80b0360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1A87BAB918824680DDC218B78871EA" ma:contentTypeVersion="8" ma:contentTypeDescription="Create a new document." ma:contentTypeScope="" ma:versionID="e6babec786d1033e7a814dc281c2e5b8">
  <xsd:schema xmlns:xsd="http://www.w3.org/2001/XMLSchema" xmlns:xs="http://www.w3.org/2001/XMLSchema" xmlns:p="http://schemas.microsoft.com/office/2006/metadata/properties" xmlns:ns3="b7e0e80f-c7a8-458c-b1d3-83f80b03608e" xmlns:ns4="10eb117a-3f1b-4b3c-918b-1032a989fe6b" targetNamespace="http://schemas.microsoft.com/office/2006/metadata/properties" ma:root="true" ma:fieldsID="b70ee4de5163df4938393a44ba45b2b8" ns3:_="" ns4:_="">
    <xsd:import namespace="b7e0e80f-c7a8-458c-b1d3-83f80b03608e"/>
    <xsd:import namespace="10eb117a-3f1b-4b3c-918b-1032a989fe6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e0e80f-c7a8-458c-b1d3-83f80b0360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eb117a-3f1b-4b3c-918b-1032a989fe6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906392-35AE-4F0F-9925-23797ED18980}">
  <ds:schemaRefs>
    <ds:schemaRef ds:uri="http://purl.org/dc/dcmitype/"/>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10eb117a-3f1b-4b3c-918b-1032a989fe6b"/>
    <ds:schemaRef ds:uri="b7e0e80f-c7a8-458c-b1d3-83f80b03608e"/>
    <ds:schemaRef ds:uri="http://schemas.microsoft.com/office/2006/metadata/properties"/>
  </ds:schemaRefs>
</ds:datastoreItem>
</file>

<file path=customXml/itemProps2.xml><?xml version="1.0" encoding="utf-8"?>
<ds:datastoreItem xmlns:ds="http://schemas.openxmlformats.org/officeDocument/2006/customXml" ds:itemID="{1869E6BA-C04B-4CA9-A192-6CB30B01FE68}">
  <ds:schemaRefs>
    <ds:schemaRef ds:uri="http://schemas.microsoft.com/sharepoint/v3/contenttype/forms"/>
  </ds:schemaRefs>
</ds:datastoreItem>
</file>

<file path=customXml/itemProps3.xml><?xml version="1.0" encoding="utf-8"?>
<ds:datastoreItem xmlns:ds="http://schemas.openxmlformats.org/officeDocument/2006/customXml" ds:itemID="{3D89BFEC-9953-400D-9AE2-77DB6C28AE7C}">
  <ds:schemaRefs>
    <ds:schemaRef ds:uri="10eb117a-3f1b-4b3c-918b-1032a989fe6b"/>
    <ds:schemaRef ds:uri="b7e0e80f-c7a8-458c-b1d3-83f80b0360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TotalTime>
  <Words>3699</Words>
  <Application>Microsoft Office PowerPoint</Application>
  <PresentationFormat>Custom</PresentationFormat>
  <Paragraphs>558</Paragraphs>
  <Slides>42</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Times New Roman</vt:lpstr>
      <vt:lpstr>Overpass Thin</vt:lpstr>
      <vt:lpstr>Aptos Black</vt:lpstr>
      <vt:lpstr>Canva Sans Bold</vt:lpstr>
      <vt:lpstr>Overpass Light</vt:lpstr>
      <vt:lpstr>Arial</vt:lpstr>
      <vt:lpstr>Overpass Extra-Light</vt:lpstr>
      <vt:lpstr>Canva Sans</vt:lpstr>
      <vt:lpstr>Overpass Ultra-Bold</vt:lpstr>
      <vt:lpstr>Arial Black</vt:lpstr>
      <vt:lpstr>Calibri</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Simple Professional Genetics Of Cystic Fibrosis Slides</dc:title>
  <dc:creator>Creig</dc:creator>
  <cp:lastModifiedBy>CREIG LUKE PICARDO - 232626036 - DOCMPL</cp:lastModifiedBy>
  <cp:revision>1</cp:revision>
  <dcterms:created xsi:type="dcterms:W3CDTF">2006-08-16T00:00:00Z</dcterms:created>
  <dcterms:modified xsi:type="dcterms:W3CDTF">2025-03-01T04:45:08Z</dcterms:modified>
  <dc:identifier>DAGXXghKuis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0x0101005A1A87BAB918824680DDC218B78871EA</vt:lpwstr>
  </property>
</Properties>
</file>